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95" r:id="rId3"/>
    <p:sldId id="296" r:id="rId4"/>
    <p:sldId id="262" r:id="rId5"/>
    <p:sldId id="291" r:id="rId6"/>
    <p:sldId id="300" r:id="rId7"/>
    <p:sldId id="297" r:id="rId8"/>
    <p:sldId id="263" r:id="rId9"/>
    <p:sldId id="264" r:id="rId10"/>
    <p:sldId id="298" r:id="rId11"/>
    <p:sldId id="299" r:id="rId12"/>
    <p:sldId id="301" r:id="rId13"/>
    <p:sldId id="302" r:id="rId14"/>
    <p:sldId id="303" r:id="rId15"/>
    <p:sldId id="304" r:id="rId16"/>
    <p:sldId id="307" r:id="rId17"/>
    <p:sldId id="308" r:id="rId18"/>
    <p:sldId id="306" r:id="rId19"/>
    <p:sldId id="309" r:id="rId20"/>
    <p:sldId id="310" r:id="rId21"/>
    <p:sldId id="312" r:id="rId22"/>
    <p:sldId id="311" r:id="rId23"/>
    <p:sldId id="313" r:id="rId24"/>
    <p:sldId id="314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A0D"/>
    <a:srgbClr val="009900"/>
    <a:srgbClr val="1BB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89EB5-C432-409F-9B15-52288C623D7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89E3-D699-406D-9F66-55BBD2C6A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6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31640" y="2132856"/>
            <a:ext cx="7673317" cy="21602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C3BA0D"/>
                </a:solidFill>
                <a:effectLst/>
                <a:latin typeface="Arial Black" panose="020B0A04020102020204" pitchFamily="34" charset="0"/>
              </a:rPr>
            </a:br>
            <a:r>
              <a:rPr lang="ru-RU" sz="2800" b="0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Парциальная программа</a:t>
            </a:r>
            <a:br>
              <a:rPr lang="ru-RU" sz="2800" b="0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0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детей 5-6 лет с ОВЗ</a:t>
            </a:r>
            <a:br>
              <a:rPr lang="ru-RU" sz="2800" b="0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0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 дороге с Речевичком» </a:t>
            </a:r>
            <a:r>
              <a:rPr lang="ru-RU" sz="2800" b="0" i="1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b="0" i="1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0" i="1" dirty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(формирование основ речевого </a:t>
            </a:r>
            <a:r>
              <a:rPr lang="ru-RU" sz="2800" b="0" i="1" dirty="0" smtClean="0">
                <a:solidFill>
                  <a:srgbClr val="C3B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творчества)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3BA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077072"/>
            <a:ext cx="5657850" cy="1436316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Авторы-составители: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Барышникова Светлана Михайловна,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Соловьева Елена Александровна,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Чупина Лариса Анатольевна,</a:t>
            </a: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Фокеева Елена Александровна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1600" cy="7200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98063"/>
            <a:ext cx="5688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943634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  <a:endParaRPr lang="ru-RU" altLang="ru-RU" sz="1100" dirty="0">
              <a:solidFill>
                <a:prstClr val="black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943634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образовательное учреждение города Новосибирска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943634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"Детский сад № 451 комбинированного вида» Центрального округа</a:t>
            </a:r>
            <a:r>
              <a:rPr lang="ru-RU" altLang="ru-RU" sz="1100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4123"/>
              </p:ext>
            </p:extLst>
          </p:nvPr>
        </p:nvGraphicFramePr>
        <p:xfrm>
          <a:off x="11030" y="34311"/>
          <a:ext cx="9132970" cy="669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5208"/>
                <a:gridCol w="2764306"/>
                <a:gridCol w="2763456"/>
              </a:tblGrid>
              <a:tr h="1013879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мониторинга </a:t>
                      </a: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реч.развития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ООП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речевому творчеству 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ООП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педагогической деятельности, </a:t>
                      </a: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способств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развитию РТ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50440">
                <a:tc>
                  <a:txBody>
                    <a:bodyPr/>
                    <a:lstStyle/>
                    <a:p>
                      <a:pPr marL="342900" marR="161290" lvl="0" indent="-342900" algn="just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effectLst/>
                        </a:rPr>
                        <a:t>недостаточно сформированы представления о видах речевого 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творчества;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342900" marR="161290" lvl="0" indent="-342900" algn="just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effectLst/>
                        </a:rPr>
                        <a:t>незнакомы с большинством литературных произведений (сказок, рассказов и стихов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)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51460" lvl="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недостаточно внимания уделяется проблеме речевого творчества в непосредственной образовательной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деятельности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61290" lvl="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недостаток знаний воспитателей для решения  данной проблемы;</a:t>
                      </a:r>
                    </a:p>
                    <a:p>
                      <a:pPr marL="342900" marR="161290" lvl="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недостаток экскурсий в театры, музеи (организациями дополнительного образования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30116">
                <a:tc>
                  <a:txBody>
                    <a:bodyPr/>
                    <a:lstStyle/>
                    <a:p>
                      <a:pPr marL="342900" marR="71120" lvl="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effectLst/>
                        </a:rPr>
                        <a:t>у многих детей не сформирован интерес к РТ, к рассматриванию книжных иллюстраций и картин, к ознакомлению с художественной 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литературой;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342900" marR="71120" lvl="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effectLst/>
                        </a:rPr>
                        <a:t>детям не достает усидчивости, для рассматривания и обсуждения содержание произведений и иллюстрации к 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</a:rPr>
                        <a:t>ним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6129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В НОД практически не используются средства развития творческой фантазии ребенка (сочинение сказок, стихов, фантазирование, мультимедийные игры)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1120" lvl="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имеется недостаток материально-технической оснащенности образовательной деятельности (картинный материал, иллюстрации)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458611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Парциальная образовательная программа по формированию основ речевого творчества «По дороге с Речевичком» (далее «Программа»), разработана </a:t>
            </a:r>
            <a:endParaRPr lang="ru-RU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Федеральным законом Российской Федерации «Об образовании в Российской Федерации», Федеральным государственным образовательным стандартом дошкольного образования, </a:t>
            </a:r>
          </a:p>
          <a:p>
            <a:pPr marL="109728" indent="0">
              <a:buNone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endParaRPr lang="ru-RU" sz="3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развития речи дошкольников» О.С. Ушаковой, Е.М. </a:t>
            </a:r>
            <a:r>
              <a:rPr lang="ru-RU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Струниной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5 до 6 лет, </a:t>
            </a:r>
            <a:endParaRPr lang="ru-RU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заинтересованного отношения к речевой деятельности О.М. Ельцовой, Н.Н. </a:t>
            </a:r>
            <a:r>
              <a:rPr lang="ru-RU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Горбаческой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коррекционной работы Н.В. </a:t>
            </a:r>
            <a:r>
              <a:rPr lang="ru-RU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Нищевой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артикуляционных упражнений Е.М. </a:t>
            </a:r>
            <a:r>
              <a:rPr lang="ru-RU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Косиновой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учётом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«Основной общеобразовательной программы дошкольного образования МКДОУ города Новосибирска  «Детский сад № 451 комбинированного вида «Теремок</a:t>
            </a:r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37160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8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0486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программы: </a:t>
            </a:r>
            <a:endParaRPr lang="ru-RU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думающей личности  через создание и обеспечение условий, способствующих  овладению продуктивными способами речевого общения и взаимодействию со сверстниками и взрослыми.</a:t>
            </a:r>
          </a:p>
          <a:p>
            <a:pPr marL="109728" indent="0">
              <a:buNone/>
            </a:pP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программы: </a:t>
            </a:r>
            <a:endParaRPr lang="ru-RU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 содержательно, грамматически правильно и последовательно излагать свои мысли;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моделирования различных ситуаций речевого общения;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 умения использовать невербальные средства общения (жесты, мимика, пантомимика);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умения вести беседу, отстаивать свою точку зрения, слушать и слышать собеседника;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воспитать у детей отношения к слову как эффективному средству общения; научить  дошкольников успешно пользоваться этим средством;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психические функции: слуховое внимание, зрительное внимание, слуховую память, зрительную память, логическое мышление, пространственную ориентировку, воображение.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7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2344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индивидуальные образовательные потребности ребенка;</a:t>
            </a:r>
          </a:p>
          <a:p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возрастная адекватность дошкольного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образования; 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построение образовательной деятельности на основе индивидуальных особенностей каждого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ребенка; 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условия для получения образования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программе </a:t>
            </a: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учитываются:</a:t>
            </a: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0" y="5909240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9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23447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взаимосвязи сенсорного, умственного и речевого развития детей, 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коммуникативно-деятельностного подхода к развитию речи, 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развития языкового чутья, 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формирования элементарного осознания явлений языка, 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взаимосвязи всех сторон речевого развития детей, принцип обогащения мотивации речевой деятельности, 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обеспечения активной речевой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Методические принципы</a:t>
            </a:r>
            <a:r>
              <a:rPr lang="ru-RU" sz="3600" dirty="0" smtClean="0"/>
              <a:t>: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536504"/>
          </a:xfrm>
        </p:spPr>
        <p:txBody>
          <a:bodyPr>
            <a:normAutofit/>
          </a:bodyPr>
          <a:lstStyle/>
          <a:p>
            <a:pPr marL="109728" lv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старшему дошкольному возрасту у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</a:p>
          <a:p>
            <a:pPr lvl="0" algn="just"/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накапливается значительный запас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слов;</a:t>
            </a:r>
          </a:p>
          <a:p>
            <a:pPr marL="109728" lvl="0" indent="0" algn="just">
              <a:buNone/>
            </a:pPr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 завершается важнейший этап речевого развития детей — усвоение грамматической системы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языка;</a:t>
            </a:r>
          </a:p>
          <a:p>
            <a:pPr marL="109728" lv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 в развитии связной речи – это неумение построить связный текст, используя все структурные элементы (начало, середина, конец), соединять части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высказывания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Характеристика речевого развития</a:t>
            </a:r>
            <a:r>
              <a:rPr lang="ru-RU" sz="3600" dirty="0" smtClean="0">
                <a:solidFill>
                  <a:srgbClr val="009900"/>
                </a:solidFill>
              </a:rPr>
              <a:t>: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184576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взаимодействует со сверстниками и взрослыми, участвует в совместных играх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lv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способен договариваться, учитывать интересы и чувства других, сопереживать неудачам и радоваться успехам других, стараться разрешать конфликты; </a:t>
            </a:r>
            <a:endParaRPr lang="ru-RU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фантазировать вслух, играть звуками и словами; </a:t>
            </a:r>
            <a:endParaRPr lang="ru-RU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проявляет любознательность, задает вопросы, касающиеся близких и далеких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людей; </a:t>
            </a:r>
            <a:endParaRPr lang="ru-RU" sz="2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обладает начальными знаниями о себе, о предметном, природном, социальном и культурном мире, в котором он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59818"/>
              </p:ext>
            </p:extLst>
          </p:nvPr>
        </p:nvGraphicFramePr>
        <p:xfrm>
          <a:off x="0" y="1268762"/>
          <a:ext cx="9108504" cy="5589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664"/>
                <a:gridCol w="3528392"/>
                <a:gridCol w="4032448"/>
              </a:tblGrid>
              <a:tr h="412382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деятельности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совместной деятельности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что направлено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11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Игровая деятельность.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дидактические игры и упражнения: </a:t>
                      </a:r>
                    </a:p>
                    <a:p>
                      <a:pPr marL="342900" lvl="0" indent="-342900" algn="ctr">
                        <a:lnSpc>
                          <a:spcPts val="1465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игры-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сочинялки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ctr">
                        <a:lnSpc>
                          <a:spcPts val="1465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 с правилами 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развитие творческого воображения, которое реализуется в разных видах деятельности и, прежде всего, в игре.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</a:tr>
              <a:tr h="91029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Познавательная деятельность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наблюдения за живой и неживой природой;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творческое рассказывание 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овладение ребенком культурными способами деятельности: размышления, познания, решения проблемы, получения информации.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</a:tr>
              <a:tr h="1866809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Проблемно-ценностное общение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65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беседы и рассматривание иллюстраций,  обсуждение содержания литературного произведения, сочинительство;</a:t>
                      </a:r>
                    </a:p>
                    <a:p>
                      <a:pPr marL="342900" lvl="0" indent="-342900" algn="ctr">
                        <a:lnSpc>
                          <a:spcPts val="1465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прочитанных сказок дома вместе с родителями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формирование коммуникативных навыков, на развитие связной, диалогической, монологической речи, лежащих в основе речевого творчества.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</a:tr>
              <a:tr h="160764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Социальное творчество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65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коллективная творческая деятельность: «Создание коллажа», книга сказок;</a:t>
                      </a:r>
                    </a:p>
                    <a:p>
                      <a:pPr marL="342900" lvl="0" indent="-342900" algn="ctr">
                        <a:lnSpc>
                          <a:spcPts val="1465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партнерство  (библиотека, школа, организации дополнительного образования)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развитие инициативы и самостоятельности в ходе совместной деятельности со взрослыми.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5796" marR="15796" marT="15796" marB="15796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ru-RU" sz="44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Дополнение содержания образовательного процесса: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7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сочинение;</a:t>
            </a:r>
          </a:p>
          <a:p>
            <a:pPr algn="just"/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разнообразные виды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рассказов;</a:t>
            </a:r>
          </a:p>
          <a:p>
            <a:pPr algn="just"/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умения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выслушивать рассказы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сверстников;</a:t>
            </a:r>
          </a:p>
          <a:p>
            <a:pPr algn="just"/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активного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словаря; </a:t>
            </a:r>
          </a:p>
          <a:p>
            <a:pPr algn="just"/>
            <a:endParaRPr lang="ru-RU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 находить в текстах литературных произведений сравнения,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36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формированию основ </a:t>
            </a: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речевого творчества: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77272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1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453" y="4614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Педагогическая диагностика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23261" r="23112" b="21770"/>
          <a:stretch/>
        </p:blipFill>
        <p:spPr bwMode="auto">
          <a:xfrm>
            <a:off x="251520" y="1124744"/>
            <a:ext cx="8496944" cy="5256584"/>
          </a:xfrm>
          <a:prstGeom prst="rect">
            <a:avLst/>
          </a:prstGeom>
          <a:ln>
            <a:solidFill>
              <a:srgbClr val="C3BA0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16645" r="13490" b="5961"/>
          <a:stretch/>
        </p:blipFill>
        <p:spPr bwMode="auto">
          <a:xfrm>
            <a:off x="251520" y="204244"/>
            <a:ext cx="4248472" cy="6362144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C3BA0D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04244"/>
            <a:ext cx="4041775" cy="636214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09728" indent="0" algn="just">
              <a:buNone/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Авторская 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парциальная программа представлена в соответствии с ФГОС ДО и включает подробное описание содержания деятельности по формированию основ  речевого творчества у детей старшего дошкольного возраста. </a:t>
            </a:r>
          </a:p>
          <a:p>
            <a:pPr marL="109728" indent="0" algn="just">
              <a:buNone/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123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31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31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52219"/>
              </p:ext>
            </p:extLst>
          </p:nvPr>
        </p:nvGraphicFramePr>
        <p:xfrm>
          <a:off x="0" y="908720"/>
          <a:ext cx="9144000" cy="604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8"/>
                <a:gridCol w="6660232"/>
              </a:tblGrid>
              <a:tr h="357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развития детей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53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развитие 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владение речью как средством общения и культуры;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обогащение активного словаря;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связной, грамматически правильной диалогической и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монологической 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речи;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речевого творчества </a:t>
                      </a:r>
                      <a:endParaRPr lang="ru-RU" sz="13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 anchor="ctr"/>
                </a:tc>
              </a:tr>
              <a:tr h="732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познавательное развитие 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интересов, любознательности и познавательной 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мотивации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познавательных действий, становление сознания;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воображения и творческой активности</a:t>
                      </a:r>
                      <a:endParaRPr lang="ru-RU" sz="13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/>
                </a:tc>
              </a:tr>
              <a:tr h="199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 коммуникативное развитие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усвоение норм и ценностей, принятых в обществе;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общения и взаимодействия ребёнка со сверстниками и 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взрослыми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становление самостоятельности, целенаправленности и 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саморегуляции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социального и эмоционального интеллекта;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готовности к совместной деятельности;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уважительного отношения и чувства;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принадлежности к своей семье и к сообществу детей и взрослых в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позитивных установок к различным видам труда и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творчества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основ безопасного поведения в быту, социуме,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природе </a:t>
                      </a:r>
                      <a:endParaRPr lang="ru-RU" sz="13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/>
                </a:tc>
              </a:tr>
              <a:tr h="842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Художественно-эстетическое развитие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становление эстетического отношения к окружающему миру;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элементарных представлений о видах искусства;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самостоятельной творческой деятельности детей </a:t>
                      </a:r>
                      <a:endParaRPr lang="ru-RU" sz="13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 anchor="ctr"/>
                </a:tc>
              </a:tr>
              <a:tr h="1072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Физическое развитие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опыта в двигательной деятельности;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физических качеств;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правильное формирование опорно-двигательной системы;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организма, развитие равновесия, координации движений, крупной 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мелкой моторики </a:t>
                      </a:r>
                      <a:endParaRPr lang="ru-RU" sz="13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71" marR="45871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2" t="21514" r="12766" b="34470"/>
          <a:stretch/>
        </p:blipFill>
        <p:spPr bwMode="auto">
          <a:xfrm>
            <a:off x="1043608" y="1844824"/>
            <a:ext cx="6984776" cy="4791943"/>
          </a:xfrm>
          <a:prstGeom prst="rect">
            <a:avLst/>
          </a:prstGeom>
          <a:ln w="38100" cap="flat" cmpd="sng" algn="ctr">
            <a:solidFill>
              <a:srgbClr val="C3BA0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Примерное тематической планирование в старшей группе комбинированной направленности с ТНР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4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0" t="30298" r="5437" b="22965"/>
          <a:stretch/>
        </p:blipFill>
        <p:spPr bwMode="auto">
          <a:xfrm>
            <a:off x="454398" y="1916832"/>
            <a:ext cx="8358187" cy="4543425"/>
          </a:xfrm>
          <a:prstGeom prst="rect">
            <a:avLst/>
          </a:prstGeom>
          <a:ln w="38100">
            <a:solidFill>
              <a:srgbClr val="C3BA0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90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Перспективное планирование ОД по формированию основ РТ в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старшей группе комбинированной направленности с ТНР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0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17587" r="25808" b="29770"/>
          <a:stretch/>
        </p:blipFill>
        <p:spPr bwMode="auto">
          <a:xfrm>
            <a:off x="288185" y="602978"/>
            <a:ext cx="8574998" cy="5400600"/>
          </a:xfrm>
          <a:prstGeom prst="rect">
            <a:avLst/>
          </a:prstGeom>
          <a:ln w="38100">
            <a:solidFill>
              <a:srgbClr val="C3BA0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55" y="6165304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3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7" t="17256" r="35484" b="19264"/>
          <a:stretch/>
        </p:blipFill>
        <p:spPr bwMode="auto">
          <a:xfrm>
            <a:off x="107504" y="188640"/>
            <a:ext cx="3255568" cy="4537514"/>
          </a:xfrm>
          <a:prstGeom prst="rect">
            <a:avLst/>
          </a:prstGeom>
          <a:ln w="38100">
            <a:solidFill>
              <a:srgbClr val="C3BA0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0" t="17256" r="5485" b="23158"/>
          <a:stretch/>
        </p:blipFill>
        <p:spPr bwMode="auto">
          <a:xfrm>
            <a:off x="2123728" y="1817365"/>
            <a:ext cx="3690973" cy="4814585"/>
          </a:xfrm>
          <a:prstGeom prst="rect">
            <a:avLst/>
          </a:prstGeom>
          <a:ln w="9525">
            <a:solidFill>
              <a:srgbClr val="C3BA0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t="15628" r="50750" b="9758"/>
          <a:stretch/>
        </p:blipFill>
        <p:spPr bwMode="auto">
          <a:xfrm>
            <a:off x="5495851" y="476672"/>
            <a:ext cx="3362221" cy="4752528"/>
          </a:xfrm>
          <a:prstGeom prst="rect">
            <a:avLst/>
          </a:prstGeom>
          <a:ln w="9525">
            <a:solidFill>
              <a:srgbClr val="C3BA0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92" y="5877272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ФЛЭШКА\ДОКУМЕНТЫ\ПРОГРАММЫ\РЕЧЕТВОРЧЕСТВО Парциальная программа\ПРИЛОЖЕНИЕ Речетв-во\Картинный материал\картина Строим до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4909" r="1834" b="16642"/>
          <a:stretch/>
        </p:blipFill>
        <p:spPr bwMode="auto">
          <a:xfrm>
            <a:off x="41110" y="156519"/>
            <a:ext cx="4197049" cy="298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1\Desktop\ФЛЭШКА\ДОКУМЕНТЫ\ПРОГРАММЫ\РЕЧЕТВОРЧЕСТВО Парциальная программа\ПРИЛОЖЕНИЕ Речетв-во\Картинный материал\Приложение № 6.Сутеев. Ёлка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" t="5103" r="4206" b="5551"/>
          <a:stretch/>
        </p:blipFill>
        <p:spPr bwMode="auto">
          <a:xfrm>
            <a:off x="4473893" y="21934"/>
            <a:ext cx="4500863" cy="325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ФЛЭШКА\ДОКУМЕНТЫ\ПРОГРАММЫ\РЕЧЕТВОРЧЕСТВО Парциальная программа\ПРИЛОЖЕНИЕ Речетв-во\Картинный материал\Приложение №2  Ёж с ежатами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 b="2718"/>
          <a:stretch/>
        </p:blipFill>
        <p:spPr bwMode="auto">
          <a:xfrm>
            <a:off x="4653367" y="3443437"/>
            <a:ext cx="4304199" cy="329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ЛЭШКА\ДОКУМЕНТЫ\ПРОГРАММЫ\РЕЧЕТВОРЧЕСТВО Парциальная программа\ПРИЛОЖЕНИЕ Речетв-во\Картинный материал\Приложение №7 Речка замёрз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" y="3443437"/>
            <a:ext cx="4439669" cy="333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16" y="6021288"/>
            <a:ext cx="1152128" cy="576064"/>
          </a:xfrm>
          <a:prstGeom prst="rect">
            <a:avLst/>
          </a:prstGeom>
          <a:noFill/>
        </p:spPr>
      </p:pic>
      <p:pic>
        <p:nvPicPr>
          <p:cNvPr id="2050" name="Picture 2" descr="E:\1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36504" cy="631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G_6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7386" r="8984" b="18741"/>
          <a:stretch/>
        </p:blipFill>
        <p:spPr bwMode="auto">
          <a:xfrm>
            <a:off x="6239934" y="4005064"/>
            <a:ext cx="198840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ФОТО ЛОГОПЕД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24416" b="5688"/>
          <a:stretch/>
        </p:blipFill>
        <p:spPr bwMode="auto">
          <a:xfrm>
            <a:off x="5810896" y="332656"/>
            <a:ext cx="259918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БИБЛИОГРАФИЧЕСКИЙ  </a:t>
            </a:r>
            <a:r>
              <a:rPr lang="ru-RU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</a:t>
            </a:r>
            <a:br>
              <a:rPr lang="ru-RU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Ельцова 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М., Горбачевская Н. Н., Терехова А. Н.: Организация полноценной речевой деятельности в детском саду: методические рекомендации. – СПб.: ООО «ИЗДАТЕЛЬСТВО «ДЕТСТВО-ПРЕСС», 2016. -187 с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Косинова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Е.М.: Игры для развития речи – М.: 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Эксмо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 -192 с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Нищева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Н.В. Система коррекционной работы в логопедической группе для детей с общим недоразвитием речи. – СПб.: ООО «ИЗДАТЕЛЬСТВО «ДЕТСТВО-ПРЕСС», 2013. -522 с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 детей 5-6 лет: программа, методические рекомендации, конспекты образовательной деятельности, игры и упражнения/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.-сост. О.С. Ушакова, Е.М. Струнина.- 2-е изд. 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М.: 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Вентана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-Граф, 2016. – 272 с. – (Тропинки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ru-RU" sz="1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Ушакова О.С., Струнина Е.М. Методика развития речи детей дошкольного возраста: Учеб.-метод. пособие для воспитателей 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учреждений. - М.: </a:t>
            </a:r>
            <a:r>
              <a:rPr 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Гуманит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изд. центр ВЛАДОС, 2004. - 288 с.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4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  <a:r>
              <a:rPr lang="ru-RU" b="1" dirty="0" smtClean="0">
                <a:solidFill>
                  <a:srgbClr val="C3BA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процесс, в результате которого создаётся что-то новое и оригинальное;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Речевое </a:t>
            </a:r>
            <a:r>
              <a:rPr lang="ru-RU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творчество (РТ)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самостоятельная деятельность детей по построению связных высказываний, вызванных восприятием произведений искусства, стимулирующих использование детьми разнообразных выразительных языковых средств, передающих впечатления ребенка от художественной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Словарь терминов</a:t>
            </a:r>
            <a:endParaRPr lang="ru-RU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определили основные составляющие  в области «Речевое развитие»: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речью как средством общения и культуры;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активного словаря;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связной, грамматически правильной диалогической и монологической речи; 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речевого творчества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звуковой и интонационной культуры речи, фонематического слуха;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звуковой аналитико­-синтетической активности как предпосылки обучения грамоте.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17.10.2013,  раздел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п. 2.6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481328"/>
            <a:ext cx="6840760" cy="4525963"/>
          </a:xfrm>
        </p:spPr>
        <p:txBody>
          <a:bodyPr/>
          <a:lstStyle/>
          <a:p>
            <a:pPr marL="109728" indent="0" algn="just">
              <a:buNone/>
            </a:pP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Дошкольный </a:t>
            </a: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период активного усвоения ребенком разговорного языка, становления и развития всех сторон речи: фонетической, лексической, грамматической.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21288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6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052736"/>
            <a:ext cx="7344816" cy="495455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сегодняшний день общество нуждается в личности, способной к проявлению активности и творчества в решении жизненно важных проблем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С. Выготский о творчестве писал: «</a:t>
            </a: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Творческая деятельность</a:t>
            </a:r>
            <a:r>
              <a:rPr lang="ru-RU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всякая практическая или теоретическая деятельность человека, в которой возникают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результаты»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80120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9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124744"/>
            <a:ext cx="7344816" cy="488254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Первоосновы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 необходимо заложить уже в дошкольном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детстве: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новых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сочинительской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624078" indent="-514350" algn="just">
              <a:buFont typeface="+mj-lt"/>
              <a:buAutoNum type="arabicPeriod"/>
            </a:pP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Речевое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– это один  из путей к развитию творческой думающей личности</a:t>
            </a:r>
          </a:p>
          <a:p>
            <a:pPr marL="109728" indent="0" algn="just">
              <a:buNone/>
            </a:pP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89828"/>
            <a:ext cx="115212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7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92696"/>
            <a:ext cx="8280920" cy="56166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Речевое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путь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развитию творческой думающей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r>
              <a:rPr lang="ru-RU" dirty="0" smtClean="0">
                <a:solidFill>
                  <a:srgbClr val="7030A0"/>
                </a:solidFill>
              </a:rPr>
              <a:t>	 </a:t>
            </a:r>
          </a:p>
          <a:p>
            <a:pPr marL="109728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b="1" dirty="0" smtClean="0">
                <a:solidFill>
                  <a:srgbClr val="7030A0"/>
                </a:solidFill>
              </a:rPr>
              <a:t>Планирование через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пересказ;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сочинительство  </a:t>
            </a:r>
            <a:r>
              <a:rPr lang="ru-RU" dirty="0">
                <a:solidFill>
                  <a:srgbClr val="7030A0"/>
                </a:solidFill>
              </a:rPr>
              <a:t>по предметным и сюжетным </a:t>
            </a:r>
            <a:r>
              <a:rPr lang="ru-RU" dirty="0" smtClean="0">
                <a:solidFill>
                  <a:srgbClr val="7030A0"/>
                </a:solidFill>
              </a:rPr>
              <a:t>картинкам;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детское </a:t>
            </a:r>
            <a:r>
              <a:rPr lang="ru-RU" dirty="0">
                <a:solidFill>
                  <a:srgbClr val="7030A0"/>
                </a:solidFill>
              </a:rPr>
              <a:t>речевое фантазирование, составление рассказов, сказок из личного </a:t>
            </a:r>
            <a:r>
              <a:rPr lang="ru-RU" dirty="0" smtClean="0">
                <a:solidFill>
                  <a:srgbClr val="7030A0"/>
                </a:solidFill>
              </a:rPr>
              <a:t>опыта;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придумывание </a:t>
            </a:r>
            <a:r>
              <a:rPr lang="ru-RU" dirty="0">
                <a:solidFill>
                  <a:srgbClr val="7030A0"/>
                </a:solidFill>
              </a:rPr>
              <a:t>сказок со свободным </a:t>
            </a:r>
            <a:r>
              <a:rPr lang="ru-RU" dirty="0" smtClean="0">
                <a:solidFill>
                  <a:srgbClr val="7030A0"/>
                </a:solidFill>
              </a:rPr>
              <a:t>концом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10406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073996"/>
              </p:ext>
            </p:extLst>
          </p:nvPr>
        </p:nvGraphicFramePr>
        <p:xfrm>
          <a:off x="107504" y="1340768"/>
          <a:ext cx="9036495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827"/>
                <a:gridCol w="2851404"/>
                <a:gridCol w="2734264"/>
              </a:tblGrid>
              <a:tr h="1033182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мониторинга </a:t>
                      </a: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реч.развития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ООП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речевому творчеству </a:t>
                      </a: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ООП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педагогической деятельности, </a:t>
                      </a: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способств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развитию РТ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59306">
                <a:tc>
                  <a:txBody>
                    <a:bodyPr/>
                    <a:lstStyle/>
                    <a:p>
                      <a:pPr marL="0" marR="16129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600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129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 </a:t>
                      </a:r>
                      <a:r>
                        <a:rPr lang="ru-RU" sz="16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представления о видах речевого 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творчества;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129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незнакомы с большинством литературных произведений (сказок, рассказов и стихов</a:t>
                      </a:r>
                      <a:r>
                        <a:rPr lang="ru-RU" sz="1600" b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5146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25146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внимания уделяется проблеме речевого творчества в непосредственной образовательной деятельности.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6129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16129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знаний воспитателей для решения  данной проблемы;</a:t>
                      </a:r>
                    </a:p>
                    <a:p>
                      <a:pPr marL="342900" marR="16129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экскурсий в театры, музеи (организациями дополнительного образования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14" marR="18214" marT="18214" marB="182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404664"/>
            <a:ext cx="7181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практического опыта ДОУ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26" y="6021288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756</TotalTime>
  <Words>1411</Words>
  <Application>Microsoft Office PowerPoint</Application>
  <PresentationFormat>Экран (4:3)</PresentationFormat>
  <Paragraphs>204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           Парциальная программа для детей 5-6 лет с ОВЗ «По дороге с Речевичком»  (формирование основ речевого творчества) </vt:lpstr>
      <vt:lpstr>Презентация PowerPoint</vt:lpstr>
      <vt:lpstr>Словарь терминов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программе учитываются:</vt:lpstr>
      <vt:lpstr> Методические принципы:  </vt:lpstr>
      <vt:lpstr> Характеристика речевого развития:  </vt:lpstr>
      <vt:lpstr> Целевые ориентиры: </vt:lpstr>
      <vt:lpstr>Дополнение содержания образовательного процесса:</vt:lpstr>
      <vt:lpstr> Направления по формированию основ речевого творчества: </vt:lpstr>
      <vt:lpstr> Педагогическая диагностика </vt:lpstr>
      <vt:lpstr> Описание образовательной деятельности </vt:lpstr>
      <vt:lpstr>Примерное тематической планирование в старшей группе комбинированной направленности с ТНР</vt:lpstr>
      <vt:lpstr>Перспективное планирование ОД по формированию основ РТ в старшей группе комбинированной направленности с ТНР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 СПИСОК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ОСНОВЫ РАЗРАБОТКИ ПАРЦИАЛЬНОЙ ПРОГРАММЫ</dc:title>
  <dc:creator>Логопед</dc:creator>
  <cp:lastModifiedBy>1</cp:lastModifiedBy>
  <cp:revision>64</cp:revision>
  <dcterms:modified xsi:type="dcterms:W3CDTF">2018-11-28T07:32:37Z</dcterms:modified>
</cp:coreProperties>
</file>