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71" r:id="rId2"/>
    <p:sldId id="319" r:id="rId3"/>
    <p:sldId id="281" r:id="rId4"/>
    <p:sldId id="304" r:id="rId5"/>
    <p:sldId id="318" r:id="rId6"/>
    <p:sldId id="297" r:id="rId7"/>
    <p:sldId id="317" r:id="rId8"/>
    <p:sldId id="311" r:id="rId9"/>
    <p:sldId id="312" r:id="rId10"/>
    <p:sldId id="310" r:id="rId11"/>
    <p:sldId id="32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D86"/>
    <a:srgbClr val="8B0707"/>
    <a:srgbClr val="700606"/>
    <a:srgbClr val="0025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2" y="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548680"/>
            <a:ext cx="7774138" cy="583264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sz="3600" dirty="0" smtClean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2800" b="1" i="1" dirty="0" smtClean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2800" b="1" i="1" dirty="0" smtClean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800" b="1" i="1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Коррекционно-образовательная деятельность логопедической службы МКДОУ д/с №451 </a:t>
            </a:r>
            <a:endParaRPr lang="ru-RU" sz="12800" b="1" i="1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4300" b="1" i="1" dirty="0" smtClean="0">
              <a:solidFill>
                <a:srgbClr val="7006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4300" b="1" i="1" dirty="0">
              <a:solidFill>
                <a:srgbClr val="7006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4300" b="1" i="1" dirty="0" smtClean="0">
              <a:solidFill>
                <a:srgbClr val="7006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4300" b="1" i="1" dirty="0">
              <a:solidFill>
                <a:srgbClr val="7006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4300" b="1" i="1" dirty="0" smtClean="0">
              <a:solidFill>
                <a:srgbClr val="7006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4300" b="1" i="1" dirty="0">
              <a:solidFill>
                <a:srgbClr val="7006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5600" b="1" i="1" dirty="0" smtClean="0">
                <a:solidFill>
                  <a:srgbClr val="70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Елены </a:t>
            </a:r>
            <a:r>
              <a:rPr lang="ru-RU" sz="5600" b="1" i="1" dirty="0">
                <a:solidFill>
                  <a:srgbClr val="70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Александровны Соловьевой</a:t>
            </a:r>
          </a:p>
          <a:p>
            <a:pPr marL="0" indent="0" algn="r">
              <a:buNone/>
            </a:pPr>
            <a:r>
              <a:rPr lang="ru-RU" sz="5600" b="1" i="1" dirty="0">
                <a:solidFill>
                  <a:srgbClr val="70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Светланы Михайловны Барышниковой</a:t>
            </a:r>
          </a:p>
          <a:p>
            <a:pPr marL="0" indent="0" algn="r">
              <a:buNone/>
            </a:pPr>
            <a:r>
              <a:rPr lang="ru-RU" sz="5600" b="1" i="1" dirty="0">
                <a:solidFill>
                  <a:srgbClr val="70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Алёна Александровна </a:t>
            </a:r>
            <a:r>
              <a:rPr lang="ru-RU" sz="5600" b="1" i="1" dirty="0" err="1">
                <a:solidFill>
                  <a:srgbClr val="70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Фокеева</a:t>
            </a:r>
            <a:endParaRPr lang="ru-RU" sz="5600" b="1" i="1" dirty="0">
              <a:solidFill>
                <a:srgbClr val="7006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5600" b="1" i="1" dirty="0">
                <a:solidFill>
                  <a:srgbClr val="70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Ларисы Анатольевны </a:t>
            </a:r>
            <a:r>
              <a:rPr lang="ru-RU" sz="5600" b="1" i="1" dirty="0" err="1" smtClean="0">
                <a:solidFill>
                  <a:srgbClr val="70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Чупиной</a:t>
            </a:r>
            <a:endParaRPr lang="ru-RU" sz="5600" b="1" i="1" dirty="0" smtClean="0">
              <a:solidFill>
                <a:srgbClr val="7006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5600" b="1" i="1" dirty="0">
              <a:solidFill>
                <a:srgbClr val="7006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5600" b="1" i="1" dirty="0" smtClean="0">
              <a:solidFill>
                <a:srgbClr val="7006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5600" b="1" i="1" dirty="0">
              <a:solidFill>
                <a:srgbClr val="7006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7200" b="1" dirty="0" smtClean="0">
                <a:solidFill>
                  <a:srgbClr val="70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 - 2017</a:t>
            </a:r>
            <a:endParaRPr lang="ru-RU" sz="7200" b="1" dirty="0">
              <a:solidFill>
                <a:srgbClr val="7006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ru-RU" sz="7200" b="1" i="1" dirty="0" smtClean="0">
              <a:solidFill>
                <a:srgbClr val="8B07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sz="6000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6300" b="1" i="1" dirty="0" smtClean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r">
              <a:buNone/>
            </a:pPr>
            <a:endParaRPr lang="ru-RU" sz="3200" b="1" i="1" dirty="0" smtClean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3200" b="1" i="1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413795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908720"/>
            <a:ext cx="8136904" cy="547260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профессиональной компетенции 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учителей-логопедов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 участие:</a:t>
            </a:r>
          </a:p>
          <a:p>
            <a:pPr marL="571500" indent="-571500"/>
            <a:r>
              <a:rPr lang="ru-RU" sz="2400" b="1" i="1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профессиональных конкурсах </a:t>
            </a:r>
            <a:endParaRPr lang="ru-RU" sz="2400" b="1" i="1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/>
            <a:r>
              <a:rPr lang="ru-RU" sz="2400" b="1" i="1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учителей-логопедов ЦАО</a:t>
            </a:r>
            <a:endParaRPr lang="ru-RU" sz="2400" i="1" dirty="0" smtClean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1" indent="0" algn="ctr">
              <a:spcAft>
                <a:spcPts val="0"/>
              </a:spcAft>
              <a:buNone/>
            </a:pPr>
            <a:r>
              <a:rPr lang="ru-RU" sz="24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сотрудничество:</a:t>
            </a: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/>
            <a:r>
              <a:rPr lang="ru-RU" sz="2400" b="1" i="1" dirty="0" err="1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ГЦОиЗ</a:t>
            </a:r>
            <a:r>
              <a:rPr lang="ru-RU" sz="2400" b="1" i="1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«Магистр»,</a:t>
            </a:r>
            <a:endParaRPr lang="ru-RU" sz="2400" b="1" i="1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/>
            <a:r>
              <a:rPr lang="ru-RU" sz="2400" b="1" i="1" dirty="0" err="1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НИПКиПРО</a:t>
            </a:r>
            <a:r>
              <a:rPr lang="ru-RU" sz="2400" b="1" i="1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571500" indent="-571500"/>
            <a:r>
              <a:rPr lang="ru-RU" sz="2400" b="1" i="1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НГПУ,</a:t>
            </a:r>
          </a:p>
          <a:p>
            <a:pPr marL="571500" indent="-571500"/>
            <a:r>
              <a:rPr lang="ru-RU" sz="2400" b="1" i="1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НОО «Кругозор»</a:t>
            </a:r>
            <a:endParaRPr lang="ru-RU" sz="2400" i="1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1" indent="0" algn="just">
              <a:spcAft>
                <a:spcPts val="0"/>
              </a:spcAft>
              <a:buNone/>
            </a:pPr>
            <a:endParaRPr lang="ru-RU" sz="2400" dirty="0" smtClean="0">
              <a:solidFill>
                <a:srgbClr val="002D86"/>
              </a:solidFill>
            </a:endParaRPr>
          </a:p>
          <a:p>
            <a:pPr lvl="1">
              <a:buFontTx/>
              <a:buChar char="-"/>
            </a:pPr>
            <a:endParaRPr lang="ru-RU" sz="2400" dirty="0">
              <a:solidFill>
                <a:srgbClr val="002D86"/>
              </a:solidFill>
            </a:endParaRPr>
          </a:p>
          <a:p>
            <a:pPr marL="0" indent="0" algn="ctr">
              <a:buNone/>
            </a:pPr>
            <a:endParaRPr lang="ru-RU" sz="2800" dirty="0">
              <a:solidFill>
                <a:srgbClr val="7006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38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etsad37.by/uploads/posts/2016-07/1468343900_922325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7188275" cy="5511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036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548680"/>
            <a:ext cx="7774138" cy="583264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sz="3600" dirty="0" smtClean="0"/>
          </a:p>
          <a:p>
            <a:pPr algn="just">
              <a:buNone/>
            </a:pPr>
            <a:endParaRPr lang="ru-RU" sz="7200" b="1" i="1" dirty="0" smtClean="0">
              <a:solidFill>
                <a:srgbClr val="8B07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200" b="1" i="1" dirty="0">
                <a:solidFill>
                  <a:srgbClr val="8B07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 </a:t>
            </a:r>
          </a:p>
          <a:p>
            <a:pPr marL="4572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модели коррекционно-развивающей психолого-педагогической работы, максимально обеспечивающей создание условий для развития ребенка с ТНР, его позитивной социализации, личностного развития, развития инициативы и творческих способностей на основе сотрудничества со взрослыми и сверстниками в соответствующих возрасту видах деятельности</a:t>
            </a:r>
            <a:r>
              <a:rPr lang="ru-RU" sz="80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 algn="just">
              <a:lnSpc>
                <a:spcPct val="120000"/>
              </a:lnSpc>
              <a:buNone/>
            </a:pPr>
            <a:endParaRPr lang="ru-RU" sz="8000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11200" b="1" i="1" dirty="0" smtClean="0">
                <a:solidFill>
                  <a:srgbClr val="8B07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</a:t>
            </a:r>
            <a:r>
              <a:rPr lang="ru-RU" sz="11200" b="1" i="1" dirty="0">
                <a:solidFill>
                  <a:srgbClr val="8B07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 </a:t>
            </a:r>
          </a:p>
          <a:p>
            <a:pPr marL="266700" indent="-266700">
              <a:lnSpc>
                <a:spcPct val="120000"/>
              </a:lnSpc>
              <a:buFontTx/>
              <a:buChar char="-"/>
            </a:pPr>
            <a:r>
              <a:rPr lang="ru-RU" sz="80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</a:t>
            </a:r>
            <a:r>
              <a:rPr lang="ru-RU" sz="80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</a:t>
            </a:r>
            <a:endParaRPr lang="ru-RU" sz="8000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>
              <a:lnSpc>
                <a:spcPct val="120000"/>
              </a:lnSpc>
              <a:buFontTx/>
              <a:buChar char="-"/>
            </a:pPr>
            <a:r>
              <a:rPr lang="ru-RU" sz="80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педагогами</a:t>
            </a:r>
          </a:p>
          <a:p>
            <a:pPr marL="266700" indent="-266700">
              <a:lnSpc>
                <a:spcPct val="120000"/>
              </a:lnSpc>
              <a:buFontTx/>
              <a:buChar char="-"/>
            </a:pPr>
            <a:r>
              <a:rPr lang="ru-RU" sz="80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  <a:p>
            <a:pPr algn="just">
              <a:buNone/>
            </a:pPr>
            <a:endParaRPr lang="ru-RU" sz="9600" b="1" i="1" dirty="0" smtClean="0">
              <a:solidFill>
                <a:srgbClr val="8B07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sz="6000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6300" b="1" i="1" dirty="0" smtClean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r">
              <a:buNone/>
            </a:pPr>
            <a:endParaRPr lang="ru-RU" sz="3200" b="1" i="1" dirty="0" smtClean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3200" b="1" i="1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30179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332656"/>
            <a:ext cx="8280920" cy="619268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4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Коррекционно-образовательная деятельность учителей-логопедов с детьми</a:t>
            </a:r>
          </a:p>
          <a:p>
            <a:pPr marL="0" indent="0" algn="ctr">
              <a:buNone/>
            </a:pPr>
            <a:endParaRPr lang="ru-RU" sz="1300" dirty="0" smtClean="0">
              <a:solidFill>
                <a:srgbClr val="700606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900" dirty="0" smtClean="0">
                <a:solidFill>
                  <a:srgbClr val="002D86"/>
                </a:solidFill>
              </a:rPr>
              <a:t>	</a:t>
            </a:r>
            <a:r>
              <a:rPr lang="ru-RU" sz="26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2017-2018 учебный год  в 9  группах комбинированной направленности   обучаются  270  воспитанников.	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b="1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b="1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Коррекционно-логопедическая  </a:t>
            </a:r>
            <a:r>
              <a:rPr lang="ru-RU" sz="2600" b="1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этих </a:t>
            </a:r>
            <a:r>
              <a:rPr lang="ru-RU" sz="2600" b="1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группах, в первую очередь, направлена </a:t>
            </a:r>
            <a:r>
              <a:rPr lang="ru-RU" sz="2600" b="1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на: </a:t>
            </a:r>
            <a:endParaRPr lang="ru-RU" sz="2600" b="1" dirty="0" smtClean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исправление </a:t>
            </a:r>
            <a:r>
              <a:rPr lang="ru-RU" sz="26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нарушенного звукопроизношения; стимулирование речевой активности детей и развитие речевого </a:t>
            </a:r>
            <a:r>
              <a:rPr lang="ru-RU" sz="26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общения; </a:t>
            </a:r>
          </a:p>
          <a:p>
            <a:r>
              <a:rPr lang="ru-RU" sz="26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6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общей, артикуляционной, дифференцированной </a:t>
            </a:r>
            <a:r>
              <a:rPr lang="ru-RU" sz="26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моторики; </a:t>
            </a:r>
          </a:p>
          <a:p>
            <a:r>
              <a:rPr lang="ru-RU" sz="26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6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графо-моторных </a:t>
            </a:r>
            <a:r>
              <a:rPr lang="ru-RU" sz="26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навыков; </a:t>
            </a:r>
          </a:p>
          <a:p>
            <a:r>
              <a:rPr lang="ru-RU" sz="26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6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психических процессов (внимания, памяти, мышления</a:t>
            </a:r>
            <a:r>
              <a:rPr lang="ru-RU" sz="26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 </a:t>
            </a:r>
          </a:p>
          <a:p>
            <a:r>
              <a:rPr lang="ru-RU" sz="26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6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связной речи; </a:t>
            </a:r>
            <a:endParaRPr lang="ru-RU" sz="2600" dirty="0" smtClean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подготовку </a:t>
            </a:r>
            <a:r>
              <a:rPr lang="ru-RU" sz="26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обучению </a:t>
            </a:r>
            <a:r>
              <a:rPr lang="ru-RU" sz="26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грамоте.</a:t>
            </a:r>
            <a:endParaRPr lang="ru-RU" sz="2600" b="1" dirty="0" smtClean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1" indent="0">
              <a:buNone/>
            </a:pPr>
            <a:r>
              <a:rPr lang="ru-RU" sz="2600" b="1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b="1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вид деятельности осуществляли на групповых, подгрупповых, индивидуальных занятиях.</a:t>
            </a:r>
            <a:endParaRPr lang="ru-RU" sz="2600" b="1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21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332656"/>
            <a:ext cx="8640960" cy="648072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(клуб «Речевичок»)</a:t>
            </a:r>
            <a:endParaRPr lang="ru-RU" sz="4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600" dirty="0" smtClean="0">
              <a:solidFill>
                <a:srgbClr val="700606"/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8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 и компетентности родителей в вопросах речевого воспитания ребёнка-дошкольника.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900" dirty="0" smtClean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 b="1" i="1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рамках клуба:</a:t>
            </a:r>
          </a:p>
          <a:p>
            <a:pPr marL="45720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6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 -практикумы  </a:t>
            </a:r>
          </a:p>
          <a:p>
            <a:pPr marL="45720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6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индивидуальное консультирование</a:t>
            </a:r>
          </a:p>
          <a:p>
            <a:pPr marL="45720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6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круглые столы </a:t>
            </a:r>
          </a:p>
          <a:p>
            <a:pPr marL="45720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6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</a:t>
            </a:r>
            <a:endParaRPr lang="ru-RU" sz="2600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3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3300" b="1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57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332656"/>
            <a:ext cx="8640960" cy="6480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600" dirty="0" smtClean="0">
              <a:solidFill>
                <a:srgbClr val="700606"/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900" dirty="0" smtClean="0">
                <a:solidFill>
                  <a:srgbClr val="002D86"/>
                </a:solidFill>
              </a:rPr>
              <a:t>	</a:t>
            </a:r>
            <a:r>
              <a:rPr lang="ru-RU" sz="3200" b="1" dirty="0">
                <a:solidFill>
                  <a:srgbClr val="C00000"/>
                </a:solidFill>
                <a:latin typeface="Georgia" panose="02040502050405020303" pitchFamily="18" charset="0"/>
              </a:rPr>
              <a:t>Наглядно-информационные формы работы: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3300" b="1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63" t="18850" r="26120" b="6245"/>
          <a:stretch/>
        </p:blipFill>
        <p:spPr bwMode="auto">
          <a:xfrm>
            <a:off x="5004048" y="3232001"/>
            <a:ext cx="2173443" cy="33727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832" b="2726"/>
          <a:stretch/>
        </p:blipFill>
        <p:spPr>
          <a:xfrm>
            <a:off x="179512" y="1916832"/>
            <a:ext cx="5040560" cy="4145549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6" t="15282" r="13135" b="9431"/>
          <a:stretch/>
        </p:blipFill>
        <p:spPr bwMode="auto">
          <a:xfrm rot="1148567">
            <a:off x="7680374" y="3986561"/>
            <a:ext cx="979575" cy="22856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8" t="14440" r="15865" b="21532"/>
          <a:stretch/>
        </p:blipFill>
        <p:spPr bwMode="auto">
          <a:xfrm rot="1148034">
            <a:off x="7216370" y="2096896"/>
            <a:ext cx="930735" cy="2232160"/>
          </a:xfrm>
          <a:prstGeom prst="rect">
            <a:avLst/>
          </a:prstGeom>
          <a:noFill/>
          <a:ln w="19050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17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75656" y="980728"/>
            <a:ext cx="6552728" cy="4464496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51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sz="51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51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Логопедическое»</a:t>
            </a:r>
          </a:p>
          <a:p>
            <a:pPr marL="0" indent="0" algn="ctr">
              <a:buNone/>
            </a:pPr>
            <a:endParaRPr lang="ru-RU" sz="36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работы:</a:t>
            </a:r>
            <a:r>
              <a:rPr lang="ru-RU" sz="34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</a:t>
            </a:r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</a:t>
            </a:r>
            <a:r>
              <a:rPr lang="ru-RU" sz="3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коррекционно-образовательного процесса </a:t>
            </a:r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ФГОС</a:t>
            </a:r>
          </a:p>
          <a:p>
            <a:pPr marL="0" indent="0">
              <a:buNone/>
            </a:pPr>
            <a:endParaRPr lang="ru-RU" sz="2800" dirty="0" smtClean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Состав: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учителя-логопеды,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групп комбинированной направленности,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руководители,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по ИЗО деятельности,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физической культуре</a:t>
            </a:r>
          </a:p>
          <a:p>
            <a:pPr marL="0" indent="0" algn="ctr">
              <a:buNone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1" indent="0">
              <a:buNone/>
            </a:pPr>
            <a:endParaRPr lang="ru-RU" sz="1800" dirty="0" smtClean="0">
              <a:solidFill>
                <a:srgbClr val="002D86"/>
              </a:solidFill>
            </a:endParaRPr>
          </a:p>
          <a:p>
            <a:pPr marL="0" indent="0" algn="ctr">
              <a:buNone/>
            </a:pPr>
            <a:endParaRPr lang="ru-RU" sz="2800" dirty="0">
              <a:solidFill>
                <a:srgbClr val="7006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5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3608" y="260648"/>
            <a:ext cx="7128792" cy="60486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в рамках клуба:</a:t>
            </a:r>
          </a:p>
          <a:p>
            <a:pPr marL="0" indent="0" algn="ctr">
              <a:buNone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ru-RU" b="1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перспективного плана </a:t>
            </a:r>
            <a:r>
              <a:rPr lang="ru-RU" b="1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год, тетрадей взаимосвязи, календарного плана, памяток,  папок-передвижек и т.п. </a:t>
            </a:r>
          </a:p>
          <a:p>
            <a:pPr marL="822960" lvl="1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ru-RU" b="1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профессионального роста педагогов через</a:t>
            </a:r>
            <a:endParaRPr lang="ru-RU" dirty="0" smtClean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 </a:t>
            </a:r>
            <a:r>
              <a:rPr lang="ru-RU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( 5-6 </a:t>
            </a:r>
            <a:r>
              <a:rPr lang="ru-RU" b="1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год); </a:t>
            </a:r>
            <a:endParaRPr lang="ru-RU" b="1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мастер-классы, «Круглые столы», обучающие </a:t>
            </a:r>
            <a:r>
              <a:rPr lang="ru-RU" dirty="0" err="1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(семинары);</a:t>
            </a:r>
          </a:p>
          <a:p>
            <a:pPr marL="342900" lvl="1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 err="1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педчтения</a:t>
            </a:r>
            <a:r>
              <a:rPr lang="ru-RU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 страницам специализированных изданий, из опыта работы</a:t>
            </a:r>
            <a:r>
              <a:rPr lang="ru-RU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1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i="1" dirty="0" smtClean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1" indent="0">
              <a:buNone/>
            </a:pPr>
            <a:endParaRPr lang="ru-RU" sz="1800" dirty="0" smtClean="0">
              <a:solidFill>
                <a:srgbClr val="002D86"/>
              </a:solidFill>
            </a:endParaRPr>
          </a:p>
          <a:p>
            <a:pPr marL="0" indent="0" algn="ctr">
              <a:buNone/>
            </a:pPr>
            <a:endParaRPr lang="ru-RU" sz="2800" dirty="0">
              <a:solidFill>
                <a:srgbClr val="7006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1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692696"/>
            <a:ext cx="7992888" cy="58326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«Консилиум»</a:t>
            </a:r>
          </a:p>
          <a:p>
            <a:pPr marL="0" indent="0" algn="ctr">
              <a:buNone/>
            </a:pPr>
            <a:endParaRPr lang="ru-RU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marL="36576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специалистов ДОУ, объединенных для отслеживания детей </a:t>
            </a:r>
            <a:r>
              <a:rPr lang="ru-RU" sz="24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риска </a:t>
            </a:r>
            <a:r>
              <a:rPr lang="ru-RU" sz="24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ДОУ </a:t>
            </a:r>
            <a:r>
              <a:rPr lang="ru-RU" sz="24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и/или </a:t>
            </a:r>
            <a:r>
              <a:rPr lang="ru-RU" sz="24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ограниченными возможностями здоровья (ОВЗ) и/или состояниями декомпенсации,   испытывающими трудности в освоении основной общеобразовательной программы дошкольного образования, развитии и социальной адаптации, а так же для динамики их развития. </a:t>
            </a:r>
            <a:endParaRPr lang="ru-RU" sz="2900" dirty="0">
              <a:solidFill>
                <a:srgbClr val="002D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73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260648"/>
            <a:ext cx="8784976" cy="648072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9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в рамках </a:t>
            </a:r>
            <a:r>
              <a:rPr lang="ru-RU" sz="39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ПМПк</a:t>
            </a:r>
            <a:r>
              <a:rPr lang="ru-RU" sz="39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8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60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900" b="1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9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списков контингента детей, нуждающихся в психолого-педагогической  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помощи;</a:t>
            </a:r>
            <a:endParaRPr lang="ru-RU" sz="1900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60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9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</a:t>
            </a:r>
            <a:r>
              <a:rPr lang="ru-RU" sz="19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воспитанников, вновь прибывших и выработка рекомендаций  по работе с этими 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детьми;</a:t>
            </a:r>
            <a:endParaRPr lang="ru-RU" sz="1900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60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9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19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коррекционных маршрутов и/или психолого-педагогического 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сопровождения;</a:t>
            </a:r>
            <a:endParaRPr lang="ru-RU" sz="1900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60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9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корректировка </a:t>
            </a:r>
            <a:r>
              <a:rPr lang="ru-RU" sz="19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индивидуального коррекционного маршрута детей с ограниченными возможностями 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здоровья;</a:t>
            </a:r>
            <a:endParaRPr lang="ru-RU" sz="1900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60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9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</a:t>
            </a:r>
            <a:r>
              <a:rPr lang="ru-RU" sz="19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воспитанников, вновь прибывших и выработка рекомендаций  по работе с этими 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детьми;</a:t>
            </a:r>
            <a:endParaRPr lang="ru-RU" sz="1900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60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9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19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коррекционных 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маршрутов;</a:t>
            </a:r>
            <a:endParaRPr lang="ru-RU" sz="1900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60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9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19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списка обучающихся,  нуждающихся в обследовании 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ТПМПК; </a:t>
            </a:r>
            <a:endParaRPr lang="ru-RU" sz="1900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60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подготовка </a:t>
            </a:r>
            <a:r>
              <a:rPr lang="ru-RU" sz="19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для обследования 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ТПМПК;</a:t>
            </a:r>
            <a:endParaRPr lang="ru-RU" sz="1900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60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анализ </a:t>
            </a:r>
            <a:r>
              <a:rPr lang="ru-RU" sz="19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1900" dirty="0" err="1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ТПМПк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истекший учебный 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год;</a:t>
            </a:r>
            <a:endParaRPr lang="ru-RU" sz="1900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60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9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  <a:r>
              <a:rPr lang="ru-RU" sz="19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 </a:t>
            </a:r>
            <a:r>
              <a:rPr lang="ru-RU" sz="1900" dirty="0" err="1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ТПМПк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проделанной работе за 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год; </a:t>
            </a:r>
            <a:endParaRPr lang="ru-RU" sz="1900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60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составление </a:t>
            </a:r>
            <a:r>
              <a:rPr lang="ru-RU" sz="19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плана работы </a:t>
            </a:r>
            <a:r>
              <a:rPr lang="ru-RU" sz="1900" dirty="0" err="1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ТПМПк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следующий учебный год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96000" lvl="1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ru-RU" sz="1900" dirty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6000" lvl="1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2016-2017 </a:t>
            </a:r>
            <a:r>
              <a:rPr lang="ru-RU" sz="19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учебном году  через </a:t>
            </a:r>
            <a:r>
              <a:rPr lang="ru-RU" sz="1900" dirty="0" err="1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ТПМПк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ГЦОиЗ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«Магистр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19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прошло </a:t>
            </a:r>
            <a:r>
              <a:rPr lang="ru-RU" sz="1900" dirty="0" smtClean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</a:t>
            </a:r>
            <a:r>
              <a:rPr lang="ru-RU" sz="1900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ребёнка. </a:t>
            </a:r>
            <a:r>
              <a:rPr lang="ru-RU" sz="1900" b="1" dirty="0">
                <a:solidFill>
                  <a:srgbClr val="002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900" b="1" dirty="0" smtClean="0">
              <a:solidFill>
                <a:srgbClr val="002D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25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2431</TotalTime>
  <Words>400</Words>
  <Application>Microsoft Office PowerPoint</Application>
  <PresentationFormat>Экран (4:3)</PresentationFormat>
  <Paragraphs>111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Речь ребёнка в норме и патологии.</dc:title>
  <dc:creator>1</dc:creator>
  <cp:lastModifiedBy>1</cp:lastModifiedBy>
  <cp:revision>163</cp:revision>
  <dcterms:created xsi:type="dcterms:W3CDTF">2013-11-19T06:14:45Z</dcterms:created>
  <dcterms:modified xsi:type="dcterms:W3CDTF">2017-11-14T05:36:31Z</dcterms:modified>
</cp:coreProperties>
</file>