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59" r:id="rId5"/>
    <p:sldId id="268" r:id="rId6"/>
    <p:sldId id="266" r:id="rId7"/>
    <p:sldId id="264" r:id="rId8"/>
    <p:sldId id="265" r:id="rId9"/>
    <p:sldId id="274" r:id="rId10"/>
    <p:sldId id="273" r:id="rId11"/>
    <p:sldId id="275" r:id="rId12"/>
    <p:sldId id="272" r:id="rId13"/>
    <p:sldId id="281" r:id="rId14"/>
    <p:sldId id="263" r:id="rId15"/>
    <p:sldId id="271" r:id="rId16"/>
    <p:sldId id="276" r:id="rId17"/>
    <p:sldId id="280" r:id="rId18"/>
    <p:sldId id="279" r:id="rId19"/>
    <p:sldId id="277" r:id="rId20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4669-A9E2-4598-A945-89A2A3E38C4E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8166-1636-4C22-B094-D9B8838EE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953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4669-A9E2-4598-A945-89A2A3E38C4E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8166-1636-4C22-B094-D9B8838EE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090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4669-A9E2-4598-A945-89A2A3E38C4E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8166-1636-4C22-B094-D9B8838EE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200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4669-A9E2-4598-A945-89A2A3E38C4E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8166-1636-4C22-B094-D9B8838EE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57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4669-A9E2-4598-A945-89A2A3E38C4E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8166-1636-4C22-B094-D9B8838EE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537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4669-A9E2-4598-A945-89A2A3E38C4E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8166-1636-4C22-B094-D9B8838EE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93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4669-A9E2-4598-A945-89A2A3E38C4E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8166-1636-4C22-B094-D9B8838EE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15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4669-A9E2-4598-A945-89A2A3E38C4E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8166-1636-4C22-B094-D9B8838EE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671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4669-A9E2-4598-A945-89A2A3E38C4E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8166-1636-4C22-B094-D9B8838EE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05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4669-A9E2-4598-A945-89A2A3E38C4E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8166-1636-4C22-B094-D9B8838EE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864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4669-A9E2-4598-A945-89A2A3E38C4E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8166-1636-4C22-B094-D9B8838EE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957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24669-A9E2-4598-A945-89A2A3E38C4E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D8166-1636-4C22-B094-D9B8838EE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28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1.jpg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52400" y="1556792"/>
            <a:ext cx="9296400" cy="14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C00000"/>
                </a:solidFill>
              </a:rPr>
              <a:t>СОВРЕМЕННЫЕ </a:t>
            </a:r>
            <a:r>
              <a:rPr lang="ru-RU" sz="4000" b="1" dirty="0">
                <a:solidFill>
                  <a:srgbClr val="C00000"/>
                </a:solidFill>
              </a:rPr>
              <a:t>ЗДОРОВЬЕСБЕРЕГАЮЩИЕ ТЕХНОЛОГИИ В </a:t>
            </a:r>
            <a:r>
              <a:rPr lang="ru-RU" sz="4000" b="1" dirty="0" smtClean="0">
                <a:solidFill>
                  <a:srgbClr val="C00000"/>
                </a:solidFill>
              </a:rPr>
              <a:t>РАБОТЕ </a:t>
            </a:r>
            <a:r>
              <a:rPr lang="ru-RU" sz="4000" b="1" dirty="0">
                <a:solidFill>
                  <a:srgbClr val="C00000"/>
                </a:solidFill>
              </a:rPr>
              <a:t>С </a:t>
            </a:r>
            <a:r>
              <a:rPr lang="ru-RU" sz="4000" b="1" dirty="0" smtClean="0">
                <a:solidFill>
                  <a:srgbClr val="C00000"/>
                </a:solidFill>
              </a:rPr>
              <a:t>ДОШКОЛЬНИКАМИ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 flipV="1">
            <a:off x="1371600" y="5638800"/>
            <a:ext cx="6400800" cy="16646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4941168"/>
            <a:ext cx="41764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ПОДГОТОВИЛИ: учителя-логопеды                     МКДОУ № 451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        Наталья Робертовна Триллер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Лариса Анатольевна </a:t>
            </a:r>
            <a:r>
              <a:rPr lang="ru-RU" b="1" dirty="0" err="1" smtClean="0">
                <a:solidFill>
                  <a:srgbClr val="002060"/>
                </a:solidFill>
              </a:rPr>
              <a:t>Чупина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Светлана Михайловна Барышникова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Елена Александровна Соловьева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63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52400" y="1556792"/>
            <a:ext cx="9296400" cy="14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1720840"/>
            <a:ext cx="871296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Зрительная гимнастика</a:t>
            </a:r>
          </a:p>
          <a:p>
            <a:endParaRPr lang="ru-RU" sz="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Регулярное </a:t>
            </a:r>
            <a:r>
              <a:rPr lang="ru-RU" sz="3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поможет: </a:t>
            </a:r>
            <a:endParaRPr lang="ru-RU" sz="32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улучшить циркуляцию крови в глазах</a:t>
            </a:r>
            <a:endParaRPr lang="ru-RU" sz="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укрепить мышцы глаз;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улучшить способность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глаза человека к хорошему качеству зрения на разных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расстояниях (аккомодация)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http://img0.liveinternet.ru/images/foto/c/0/556/3828556/f_203768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999" y="5229200"/>
            <a:ext cx="1519065" cy="151906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67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08266" y="1631148"/>
            <a:ext cx="9288524" cy="14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1556792"/>
            <a:ext cx="81369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развития 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глазо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-двигательной функции можно  использовать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различные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лабиринты.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 упражнения так же способствуют  развитию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зрительного внимания, мелкой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моторики и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графомотрных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навыков.</a:t>
            </a:r>
          </a:p>
          <a:p>
            <a:pPr lvl="0" algn="ctr"/>
            <a:r>
              <a:rPr lang="ru-RU" sz="3200" b="1" dirty="0">
                <a:solidFill>
                  <a:srgbClr val="002060"/>
                </a:solidFill>
              </a:rPr>
              <a:t>Хорошее профилактическое </a:t>
            </a:r>
            <a:r>
              <a:rPr lang="ru-RU" sz="3200" b="1" dirty="0" smtClean="0">
                <a:solidFill>
                  <a:srgbClr val="002060"/>
                </a:solidFill>
              </a:rPr>
              <a:t>средство </a:t>
            </a:r>
            <a:r>
              <a:rPr lang="ru-RU" sz="3200" b="1" dirty="0" err="1" smtClean="0">
                <a:solidFill>
                  <a:srgbClr val="002060"/>
                </a:solidFill>
              </a:rPr>
              <a:t>дисграфии</a:t>
            </a:r>
            <a:r>
              <a:rPr lang="ru-RU" sz="3200" b="1" dirty="0" smtClean="0">
                <a:solidFill>
                  <a:srgbClr val="002060"/>
                </a:solidFill>
              </a:rPr>
              <a:t> (нарушение письма).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IMG_0706.JPG"/>
          <p:cNvPicPr>
            <a:picLocks noChangeAspect="1"/>
          </p:cNvPicPr>
          <p:nvPr/>
        </p:nvPicPr>
        <p:blipFill rotWithShape="1">
          <a:blip r:embed="rId3" cstate="print"/>
          <a:srcRect l="16927" t="19707" r="15766" b="16385"/>
          <a:stretch/>
        </p:blipFill>
        <p:spPr>
          <a:xfrm>
            <a:off x="3382759" y="4942931"/>
            <a:ext cx="2306473" cy="164249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6" name="Рисунок 5" descr="IMG_07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437112"/>
            <a:ext cx="2574032" cy="1930524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7" name="Рисунок 6" descr="IMG_07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4437112"/>
            <a:ext cx="2736304" cy="2052228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54450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52400" y="1556792"/>
            <a:ext cx="9296400" cy="144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1349633041_0_1ba94_659ffa18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645024"/>
            <a:ext cx="1512168" cy="2304256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051720" y="1707773"/>
            <a:ext cx="684075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моторика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(двигательная активность ребенка в течении дня)</a:t>
            </a:r>
            <a:endParaRPr lang="ru-RU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u="sng" dirty="0" smtClean="0">
                <a:solidFill>
                  <a:srgbClr val="002060"/>
                </a:solidFill>
              </a:rPr>
              <a:t>Её развитие способствует:</a:t>
            </a:r>
            <a:endParaRPr lang="ru-RU" sz="2800" b="1" u="sng" dirty="0">
              <a:solidFill>
                <a:srgbClr val="00206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нормализации </a:t>
            </a:r>
            <a:r>
              <a:rPr lang="ru-RU" sz="2800" dirty="0">
                <a:solidFill>
                  <a:srgbClr val="002060"/>
                </a:solidFill>
              </a:rPr>
              <a:t>мышечного </a:t>
            </a:r>
            <a:r>
              <a:rPr lang="ru-RU" sz="2800" dirty="0" smtClean="0">
                <a:solidFill>
                  <a:srgbClr val="002060"/>
                </a:solidFill>
              </a:rPr>
              <a:t>тонуса</a:t>
            </a:r>
            <a:r>
              <a:rPr lang="ru-RU" sz="2800" dirty="0">
                <a:solidFill>
                  <a:srgbClr val="002060"/>
                </a:solidFill>
              </a:rPr>
              <a:t>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запоминанию </a:t>
            </a:r>
            <a:r>
              <a:rPr lang="ru-RU" sz="2800" dirty="0">
                <a:solidFill>
                  <a:srgbClr val="002060"/>
                </a:solidFill>
              </a:rPr>
              <a:t>серии двигательных </a:t>
            </a:r>
            <a:r>
              <a:rPr lang="ru-RU" sz="2800" dirty="0" smtClean="0">
                <a:solidFill>
                  <a:srgbClr val="002060"/>
                </a:solidFill>
              </a:rPr>
              <a:t>актов</a:t>
            </a:r>
            <a:r>
              <a:rPr lang="ru-RU" sz="2800" dirty="0">
                <a:solidFill>
                  <a:srgbClr val="002060"/>
                </a:solidFill>
              </a:rPr>
              <a:t>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развитию </a:t>
            </a:r>
            <a:r>
              <a:rPr lang="ru-RU" sz="2800" dirty="0">
                <a:solidFill>
                  <a:srgbClr val="002060"/>
                </a:solidFill>
              </a:rPr>
              <a:t>координации </a:t>
            </a:r>
            <a:r>
              <a:rPr lang="ru-RU" sz="2800" dirty="0" smtClean="0">
                <a:solidFill>
                  <a:srgbClr val="002060"/>
                </a:solidFill>
              </a:rPr>
              <a:t>движений;</a:t>
            </a:r>
            <a:endParaRPr lang="ru-RU" sz="2800" dirty="0">
              <a:solidFill>
                <a:srgbClr val="00206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развитию </a:t>
            </a:r>
            <a:r>
              <a:rPr lang="ru-RU" sz="2800" dirty="0">
                <a:solidFill>
                  <a:srgbClr val="002060"/>
                </a:solidFill>
              </a:rPr>
              <a:t>ориентировки в пространстве</a:t>
            </a:r>
          </a:p>
        </p:txBody>
      </p:sp>
    </p:spTree>
    <p:extLst>
      <p:ext uri="{BB962C8B-B14F-4D97-AF65-F5344CB8AC3E}">
        <p14:creationId xmlns:p14="http://schemas.microsoft.com/office/powerpoint/2010/main" val="176623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52400" y="1556792"/>
            <a:ext cx="9296400" cy="144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1349633041_0_1ba94_659ffa18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645024"/>
            <a:ext cx="1512168" cy="2304256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763688" y="1707773"/>
            <a:ext cx="712879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Утренняя гимнастика;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Смена видов деятельности (с пассивной на активную);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Прогулки;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Занятия спортом (ОФП, бассейн…);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Танцы </a:t>
            </a:r>
          </a:p>
          <a:p>
            <a:pPr lvl="0" algn="ctr"/>
            <a:endParaRPr lang="ru-RU" sz="2800" b="1" dirty="0">
              <a:solidFill>
                <a:srgbClr val="002060"/>
              </a:solidFill>
            </a:endParaRPr>
          </a:p>
          <a:p>
            <a:pPr lvl="0" algn="ctr"/>
            <a:r>
              <a:rPr lang="ru-RU" sz="2800" b="1" dirty="0" smtClean="0">
                <a:solidFill>
                  <a:srgbClr val="002060"/>
                </a:solidFill>
              </a:rPr>
              <a:t>Хорошее </a:t>
            </a:r>
            <a:r>
              <a:rPr lang="ru-RU" sz="2800" b="1" dirty="0">
                <a:solidFill>
                  <a:srgbClr val="002060"/>
                </a:solidFill>
              </a:rPr>
              <a:t>профилактическое средство </a:t>
            </a:r>
            <a:r>
              <a:rPr lang="ru-RU" sz="2800" b="1" dirty="0" smtClean="0">
                <a:solidFill>
                  <a:srgbClr val="002060"/>
                </a:solidFill>
              </a:rPr>
              <a:t>гиподинамии (снижение двигательной  активности), простудных заболеваний.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0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52400" y="1556792"/>
            <a:ext cx="9296400" cy="14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1772816"/>
            <a:ext cx="878497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Мелкая моторика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Способствует развитию:</a:t>
            </a:r>
          </a:p>
          <a:p>
            <a:endParaRPr lang="ru-RU" sz="8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координации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движений мелких мышц кистей рук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межполушарного взаимодействия;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речевому развитию;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развитию мыслительных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операций;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формированию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графических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навыков;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развитию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зрительного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внимания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9" descr="http://cs621323.vk.me/v621323601/98aa/e43gd8kQK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288" y="3429000"/>
            <a:ext cx="1971200" cy="157276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69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52400" y="1556792"/>
            <a:ext cx="9296400" cy="14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1859339"/>
            <a:ext cx="655272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Развивать мелкую </a:t>
            </a:r>
            <a:r>
              <a:rPr lang="ru-RU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моторику можно </a:t>
            </a:r>
            <a:r>
              <a:rPr lang="ru-RU" sz="28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помощью:</a:t>
            </a:r>
          </a:p>
          <a:p>
            <a:endParaRPr lang="ru-RU" sz="8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пальчиковых игр;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инезеологических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упражнений;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«волшебных прищепок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рисования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раскрашивания, штриховки,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лепки;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крупой, бусинами, пуговицами и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т.п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400" b="1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2800" b="1" dirty="0" smtClean="0">
                <a:solidFill>
                  <a:srgbClr val="002060"/>
                </a:solidFill>
              </a:rPr>
              <a:t>Хорошее </a:t>
            </a:r>
            <a:r>
              <a:rPr lang="ru-RU" sz="2800" b="1" dirty="0">
                <a:solidFill>
                  <a:srgbClr val="002060"/>
                </a:solidFill>
              </a:rPr>
              <a:t>профилактическое средство </a:t>
            </a:r>
            <a:r>
              <a:rPr lang="ru-RU" sz="2800" b="1" dirty="0" err="1">
                <a:solidFill>
                  <a:srgbClr val="002060"/>
                </a:solidFill>
              </a:rPr>
              <a:t>дисграфии</a:t>
            </a:r>
            <a:r>
              <a:rPr lang="ru-RU" sz="2800" b="1" dirty="0">
                <a:solidFill>
                  <a:srgbClr val="002060"/>
                </a:solidFill>
              </a:rPr>
              <a:t> (нарушение письма).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IMG_07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4608" y="3356992"/>
            <a:ext cx="1891274" cy="1418456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4098" name="Picture 2" descr="http://umama45.ru/images/companies/1/Kontent/%D1%84%D0%BE%D1%82%D0%BE%20%D0%B4%D0%BB%D1%8F%20%D1%81%D1%82%D0%B0%D1%82%D1%8C%D0%B8%2025%20%D1%81%D0%BF%D0%BE%D1%81%D0%BE%D0%B1%D0%BE%D0%B2.jpg?14413052142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117" y="1746130"/>
            <a:ext cx="1720880" cy="1062198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https://cdn3.imgbb.ru/user/193/1931581/201508/256441354af138f7f015fa04aca0b4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cdn3.imgbb.ru/user/193/1931581/201508/256441354af138f7f015fa04aca0b44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 descr="C:\Users\Андрей\Desktop\256441354af138f7f015fa04aca0b44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2"/>
          <a:stretch/>
        </p:blipFill>
        <p:spPr bwMode="auto">
          <a:xfrm>
            <a:off x="6782467" y="4680380"/>
            <a:ext cx="1866924" cy="1011938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http://mediasubs.ru/group/uploads/de/deti-nashe-schaste/image2/GM1Mi00Z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696" y="5591036"/>
            <a:ext cx="1948751" cy="112378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http://player.myshared.ru/470960/data/images/img14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068" y="2416357"/>
            <a:ext cx="1673079" cy="115665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41129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52400" y="1556792"/>
            <a:ext cx="9296400" cy="14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1564432"/>
            <a:ext cx="84969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6.Самомассаж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(используется без специального мед. образования)</a:t>
            </a:r>
          </a:p>
          <a:p>
            <a:pPr marL="742950" indent="-742950">
              <a:buAutoNum type="arabicPeriod" startAt="15"/>
            </a:pPr>
            <a:endParaRPr lang="ru-RU" sz="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Игровой </a:t>
            </a:r>
            <a:r>
              <a:rPr lang="ru-RU" sz="28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самомассаж</a:t>
            </a:r>
          </a:p>
          <a:p>
            <a:endParaRPr lang="ru-RU" sz="8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воздействует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уровень снабжения организма кислородом и питательными веществами;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улучшает концентрацию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внимания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улучшает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интеллектуальные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тимулирует активные точки, расположенные на пальцах рук, лица, органах артикуляции;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нормализует мышечный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тонус;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способствует снижению двигательной и эмоциональной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расторможенности;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повышает иммунитет.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http://16.img.avito.st/640x480/1759051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19" y="5085184"/>
            <a:ext cx="2217035" cy="166277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41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52400" y="1556792"/>
            <a:ext cx="9296400" cy="14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979712" y="1700808"/>
            <a:ext cx="47432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Игровой самомассаж</a:t>
            </a:r>
          </a:p>
        </p:txBody>
      </p:sp>
      <p:pic>
        <p:nvPicPr>
          <p:cNvPr id="5122" name="Picture 2" descr="C:\Users\Андрей\Desktop\image1(4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36" y="2461337"/>
            <a:ext cx="1096234" cy="119734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ндрей\Desktop\image2(3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58" y="2461337"/>
            <a:ext cx="1268447" cy="119734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ндрей\Desktop\image3(4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846" y="2456609"/>
            <a:ext cx="1286477" cy="1214361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Андрей\Desktop\image4(3)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270" y="2461337"/>
            <a:ext cx="1191142" cy="1191142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Андрей\Desktop\image5(2)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90" y="2397669"/>
            <a:ext cx="1192553" cy="1253891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Андрей\Desktop\image6(2)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946" y="2408489"/>
            <a:ext cx="1213523" cy="1203541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Андрей\Desktop\image7(2)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16" y="4077072"/>
            <a:ext cx="1120254" cy="1298947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Андрей\Desktop\image8(2).jpe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583" y="4077072"/>
            <a:ext cx="1268447" cy="1291203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Андрей\Desktop\image9(5).jpe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846" y="4095846"/>
            <a:ext cx="1286477" cy="1289787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Андрей\Desktop\image10(3).jpe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973" y="4087439"/>
            <a:ext cx="1221439" cy="128978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Андрей\Desktop\image11(2).jpe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456" y="4069328"/>
            <a:ext cx="1209887" cy="1298947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Андрей\Desktop\image12(2).jpe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947" y="4057560"/>
            <a:ext cx="1220126" cy="129258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Андрей\Desktop\image13(1).jpe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081" y="5517232"/>
            <a:ext cx="1382553" cy="129926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Андрей\Desktop\image14(1).jpe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517232"/>
            <a:ext cx="1368152" cy="129926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82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52400" y="1556792"/>
            <a:ext cx="9296400" cy="14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3658" y="1556792"/>
            <a:ext cx="864096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И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спользование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здоровьесберегающих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технологий в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работе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с дошкольниками даёт положительные результаты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800" b="1" dirty="0" smtClean="0">
              <a:solidFill>
                <a:srgbClr val="C0000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снижается уровень заболеваемости;</a:t>
            </a: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206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повышается работоспособность, выносливость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;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srgbClr val="00206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развивается общая и мелкая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моторика;</a:t>
            </a: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800" dirty="0" smtClean="0">
              <a:solidFill>
                <a:srgbClr val="00206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повышается речевая активность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;</a:t>
            </a: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206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развиваются психические процессы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;</a:t>
            </a: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206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формируются двигательные умения и навыки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;</a:t>
            </a: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800" dirty="0" smtClean="0">
              <a:solidFill>
                <a:srgbClr val="00206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увеличивается уровень социальной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адаптации.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61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23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52400" y="1556792"/>
            <a:ext cx="9296400" cy="14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55575" y="2212505"/>
            <a:ext cx="74888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Здоровье детей в Ваших руках!</a:t>
            </a:r>
            <a:endParaRPr lang="ru-RU" sz="72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53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38545" y="1700808"/>
            <a:ext cx="9296400" cy="14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1340768"/>
            <a:ext cx="842493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600" dirty="0" smtClean="0">
              <a:solidFill>
                <a:srgbClr val="000000"/>
              </a:solidFill>
              <a:latin typeface="Arial"/>
            </a:endParaRPr>
          </a:p>
          <a:p>
            <a:pPr algn="just"/>
            <a:endParaRPr lang="ru-RU" sz="3600" dirty="0">
              <a:solidFill>
                <a:srgbClr val="000000"/>
              </a:solidFill>
              <a:latin typeface="Arial"/>
            </a:endParaRPr>
          </a:p>
          <a:p>
            <a:pPr algn="just"/>
            <a:r>
              <a:rPr lang="ru-RU" sz="3600" b="1" u="sng" dirty="0" smtClean="0">
                <a:solidFill>
                  <a:srgbClr val="C00000"/>
                </a:solidFill>
                <a:latin typeface="Arial"/>
              </a:rPr>
              <a:t>Забота </a:t>
            </a:r>
            <a:r>
              <a:rPr lang="ru-RU" sz="3600" b="1" u="sng" dirty="0">
                <a:solidFill>
                  <a:srgbClr val="C00000"/>
                </a:solidFill>
                <a:latin typeface="Arial"/>
              </a:rPr>
              <a:t>о здоровье ребенка </a:t>
            </a:r>
            <a:r>
              <a:rPr lang="ru-RU" sz="3600" dirty="0">
                <a:solidFill>
                  <a:srgbClr val="002060"/>
                </a:solidFill>
                <a:latin typeface="Arial"/>
              </a:rPr>
              <a:t>в настоящее время стала занимать приоритетные позиции, так как любой стране нужны личности творческие, гармонично развитые, активные и </a:t>
            </a:r>
            <a:r>
              <a:rPr lang="ru-RU" sz="3600" b="1" u="sng" dirty="0">
                <a:solidFill>
                  <a:srgbClr val="002060"/>
                </a:solidFill>
                <a:latin typeface="Arial"/>
              </a:rPr>
              <a:t>здоровые</a:t>
            </a:r>
            <a:r>
              <a:rPr lang="ru-RU" sz="3600" dirty="0" smtClean="0">
                <a:solidFill>
                  <a:srgbClr val="002060"/>
                </a:solidFill>
                <a:latin typeface="Arial"/>
              </a:rPr>
              <a:t>.</a:t>
            </a:r>
          </a:p>
          <a:p>
            <a:pPr algn="just"/>
            <a:endParaRPr lang="ru-RU" sz="14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93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52400" y="1556792"/>
            <a:ext cx="9296400" cy="14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74288" y="2564904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C00000"/>
                </a:solidFill>
                <a:latin typeface="Arial"/>
                <a:ea typeface="Calibri"/>
              </a:rPr>
              <a:t>Приоритетная задача </a:t>
            </a:r>
            <a:r>
              <a:rPr lang="ru-RU" sz="3600" dirty="0" smtClean="0">
                <a:solidFill>
                  <a:srgbClr val="002060"/>
                </a:solidFill>
                <a:latin typeface="Arial"/>
                <a:ea typeface="Calibri"/>
              </a:rPr>
              <a:t>— создание </a:t>
            </a:r>
            <a:r>
              <a:rPr lang="ru-RU" sz="3600" dirty="0">
                <a:solidFill>
                  <a:srgbClr val="002060"/>
                </a:solidFill>
                <a:latin typeface="Arial"/>
                <a:ea typeface="Calibri"/>
              </a:rPr>
              <a:t>благоприятных условий для сохранения и улучшения здоровья детей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55911" y="2240748"/>
            <a:ext cx="9296400" cy="14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15616" y="1443841"/>
            <a:ext cx="6984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sz="3600" b="1" u="sng" dirty="0" smtClean="0">
              <a:solidFill>
                <a:srgbClr val="000000"/>
              </a:solidFill>
              <a:latin typeface="Arial"/>
            </a:endParaRPr>
          </a:p>
          <a:p>
            <a:pPr lvl="0" algn="just"/>
            <a:endParaRPr lang="ru-RU" sz="3600" b="1" u="sng" dirty="0">
              <a:solidFill>
                <a:srgbClr val="000000"/>
              </a:solidFill>
              <a:latin typeface="Arial"/>
            </a:endParaRPr>
          </a:p>
          <a:p>
            <a:pPr lvl="0" algn="just"/>
            <a:r>
              <a:rPr lang="ru-RU" sz="3600" b="1" u="sng" dirty="0" smtClean="0">
                <a:solidFill>
                  <a:srgbClr val="C00000"/>
                </a:solidFill>
                <a:latin typeface="Arial"/>
              </a:rPr>
              <a:t>Дошкольный </a:t>
            </a:r>
            <a:r>
              <a:rPr lang="ru-RU" sz="3600" b="1" u="sng" dirty="0">
                <a:solidFill>
                  <a:srgbClr val="C00000"/>
                </a:solidFill>
                <a:latin typeface="Arial"/>
              </a:rPr>
              <a:t>возраст </a:t>
            </a:r>
            <a:endParaRPr lang="ru-RU" sz="3600" b="1" u="sng" dirty="0" smtClean="0">
              <a:solidFill>
                <a:srgbClr val="C00000"/>
              </a:solidFill>
              <a:latin typeface="Arial"/>
            </a:endParaRPr>
          </a:p>
          <a:p>
            <a:pPr lvl="0" algn="just"/>
            <a:r>
              <a:rPr lang="ru-RU" sz="3600" dirty="0" smtClean="0">
                <a:solidFill>
                  <a:srgbClr val="002060"/>
                </a:solidFill>
                <a:latin typeface="Arial"/>
              </a:rPr>
              <a:t>в </a:t>
            </a:r>
            <a:r>
              <a:rPr lang="ru-RU" sz="3600" dirty="0">
                <a:solidFill>
                  <a:srgbClr val="002060"/>
                </a:solidFill>
                <a:latin typeface="Arial"/>
              </a:rPr>
              <a:t>развитии ребенка – это период, когда закладывается фундамент его здоровья. </a:t>
            </a:r>
          </a:p>
        </p:txBody>
      </p:sp>
    </p:spTree>
    <p:extLst>
      <p:ext uri="{BB962C8B-B14F-4D97-AF65-F5344CB8AC3E}">
        <p14:creationId xmlns:p14="http://schemas.microsoft.com/office/powerpoint/2010/main" val="38157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52400" y="1556792"/>
            <a:ext cx="9296400" cy="14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99592" y="1844824"/>
            <a:ext cx="7344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rgbClr val="C00000"/>
              </a:solidFill>
              <a:latin typeface="Arial"/>
              <a:ea typeface="Calibri"/>
            </a:endParaRPr>
          </a:p>
          <a:p>
            <a:pPr algn="ctr"/>
            <a:r>
              <a:rPr lang="ru-RU" sz="3600" b="1" dirty="0" err="1" smtClean="0">
                <a:solidFill>
                  <a:srgbClr val="C00000"/>
                </a:solidFill>
                <a:latin typeface="Arial"/>
                <a:ea typeface="Calibri"/>
              </a:rPr>
              <a:t>Здоровьесберегающие</a:t>
            </a:r>
            <a:r>
              <a:rPr lang="ru-RU" sz="3600" b="1" dirty="0" smtClean="0">
                <a:solidFill>
                  <a:srgbClr val="C00000"/>
                </a:solidFill>
                <a:latin typeface="Arial"/>
                <a:ea typeface="Calibri"/>
              </a:rPr>
              <a:t> технологии –</a:t>
            </a:r>
            <a:r>
              <a:rPr lang="ru-RU" sz="3600" b="1" dirty="0" smtClean="0">
                <a:solidFill>
                  <a:srgbClr val="002060"/>
                </a:solidFill>
                <a:latin typeface="Arial"/>
                <a:ea typeface="Calibri"/>
              </a:rPr>
              <a:t> 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"/>
                <a:ea typeface="Calibri"/>
              </a:rPr>
              <a:t>перспективное средство развивающей </a:t>
            </a:r>
            <a:r>
              <a:rPr lang="ru-RU" sz="3600" dirty="0">
                <a:solidFill>
                  <a:srgbClr val="002060"/>
                </a:solidFill>
                <a:latin typeface="Arial"/>
                <a:ea typeface="Calibri"/>
              </a:rPr>
              <a:t>работы с </a:t>
            </a:r>
            <a:r>
              <a:rPr lang="ru-RU" sz="3600" dirty="0" smtClean="0">
                <a:solidFill>
                  <a:srgbClr val="002060"/>
                </a:solidFill>
                <a:latin typeface="Arial"/>
                <a:ea typeface="Calibri"/>
              </a:rPr>
              <a:t>детьми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9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52400" y="1556792"/>
            <a:ext cx="9296400" cy="14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1859340"/>
            <a:ext cx="9144000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endParaRPr lang="ru-RU" sz="2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Артикуляционная гимнастика</a:t>
            </a:r>
            <a:endParaRPr lang="ru-RU" sz="28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Регулярное </a:t>
            </a:r>
            <a:r>
              <a:rPr lang="ru-RU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поможет: </a:t>
            </a:r>
            <a:endParaRPr lang="ru-RU" sz="28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9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улучшить кровоснабжение артикуляционных органов и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нервную проводимость;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улучшить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подвижность артикуляционных органов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укрепить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мышечную систему языка, губ,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щёк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3200" b="1" dirty="0">
                <a:solidFill>
                  <a:srgbClr val="002060"/>
                </a:solidFill>
              </a:rPr>
              <a:t>Хорошее профилактическое средство</a:t>
            </a:r>
          </a:p>
          <a:p>
            <a:pPr lvl="0" algn="ctr"/>
            <a:r>
              <a:rPr lang="ru-RU" sz="3200" b="1" dirty="0" smtClean="0">
                <a:solidFill>
                  <a:srgbClr val="002060"/>
                </a:solidFill>
              </a:rPr>
              <a:t>для развития речи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Андрей\Desktop\_kZZ5pjsPS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6" t="2956" r="11592" b="50000"/>
          <a:stretch/>
        </p:blipFill>
        <p:spPr bwMode="auto">
          <a:xfrm>
            <a:off x="7355070" y="5877271"/>
            <a:ext cx="1533103" cy="89986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1408" y="1605283"/>
            <a:ext cx="8948155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i="1" u="sng" dirty="0" err="1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Здоровьесберегающие</a:t>
            </a:r>
            <a:r>
              <a:rPr lang="ru-RU" sz="3600" b="1" i="1" u="sng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 компоненты</a:t>
            </a:r>
            <a:r>
              <a:rPr lang="ru-RU" sz="3600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:</a:t>
            </a:r>
            <a:endParaRPr lang="ru-RU" sz="3600" b="1" dirty="0">
              <a:solidFill>
                <a:srgbClr val="002060"/>
              </a:solidFill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36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52400" y="1556792"/>
            <a:ext cx="9296400" cy="144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Андрей\Desktop\229399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9918">
            <a:off x="775509" y="2039973"/>
            <a:ext cx="3133159" cy="417754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дрей\Desktop\gimnastika_dlja_detej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9010">
            <a:off x="5267172" y="2035813"/>
            <a:ext cx="3238648" cy="421157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9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356" y="-75236"/>
            <a:ext cx="9188896" cy="6891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52400" y="1556792"/>
            <a:ext cx="9296400" cy="14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-79653"/>
            <a:ext cx="91440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rgbClr val="C00000"/>
              </a:solidFill>
            </a:endParaRPr>
          </a:p>
          <a:p>
            <a:endParaRPr lang="ru-RU" sz="3200" dirty="0">
              <a:solidFill>
                <a:srgbClr val="C00000"/>
              </a:solidFill>
            </a:endParaRPr>
          </a:p>
          <a:p>
            <a:endParaRPr lang="ru-RU" sz="3200" dirty="0" smtClean="0">
              <a:solidFill>
                <a:srgbClr val="C00000"/>
              </a:solidFill>
            </a:endParaRPr>
          </a:p>
          <a:p>
            <a:endParaRPr lang="ru-RU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Дыхательная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гимнастика</a:t>
            </a:r>
          </a:p>
          <a:p>
            <a:endParaRPr lang="ru-RU" sz="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Упражнения дыхательной гимнастики направлены</a:t>
            </a:r>
            <a:r>
              <a:rPr lang="ru-RU" sz="24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9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закрепление навыков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речевого дыхания;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развитие силы, плавности, длительности выдоха;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мягкости и гибкости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голоса;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умения правильно пользоваться голосом в зависимости от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ситуации)</a:t>
            </a:r>
          </a:p>
          <a:p>
            <a:pPr lvl="0"/>
            <a:r>
              <a:rPr lang="ru-RU" sz="3200" b="1" dirty="0">
                <a:solidFill>
                  <a:srgbClr val="002060"/>
                </a:solidFill>
              </a:rPr>
              <a:t>Х</a:t>
            </a:r>
            <a:r>
              <a:rPr lang="ru-RU" sz="3200" b="1" dirty="0" smtClean="0">
                <a:solidFill>
                  <a:srgbClr val="002060"/>
                </a:solidFill>
              </a:rPr>
              <a:t>орошее профилактическое средство</a:t>
            </a:r>
          </a:p>
          <a:p>
            <a:pPr lvl="0"/>
            <a:r>
              <a:rPr lang="ru-RU" sz="3200" b="1" dirty="0" smtClean="0">
                <a:solidFill>
                  <a:srgbClr val="002060"/>
                </a:solidFill>
              </a:rPr>
              <a:t>простудных заболеваний.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http://logoped-dou-67.ucoz.ru/statiy/25-1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662794"/>
            <a:ext cx="1966016" cy="1136357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51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4848" r="1" b="34141"/>
          <a:stretch/>
        </p:blipFill>
        <p:spPr>
          <a:xfrm>
            <a:off x="-152400" y="1556792"/>
            <a:ext cx="9296400" cy="144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http://www.maam.ru/upload/blogs/93c8ab87b72881160923dbdf4db2f194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05143"/>
            <a:ext cx="2478063" cy="1857431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tatic8.depositphotos.com/1110663/841/i/950/depositphotos_8419654-Bubbl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25" y="1987383"/>
            <a:ext cx="3121150" cy="2080767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nenuda.ru/nuda/145/144749/144749_html_m75f39b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3" t="-933" b="-1"/>
          <a:stretch/>
        </p:blipFill>
        <p:spPr bwMode="auto">
          <a:xfrm>
            <a:off x="476564" y="3861048"/>
            <a:ext cx="1850625" cy="2740258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cs7009.vk.me/v7009668/75a/gdcGh5ZnGG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423" y="4581128"/>
            <a:ext cx="3157952" cy="2107044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ds166.centerstart.ru/sites/ds166.centerstart.ru/files/huckvatolck_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8" y="1649047"/>
            <a:ext cx="2585616" cy="1913527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paula.com.ru/sites/default/files/booksimages/Obuchenie%20detey%20plavaniyu/image31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921" y="4408341"/>
            <a:ext cx="2419350" cy="1795463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14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483</Words>
  <Application>Microsoft Office PowerPoint</Application>
  <PresentationFormat>Экран (4:3)</PresentationFormat>
  <Paragraphs>126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СОВРЕМЕННЫЕ ЗДОРОВЬЕСБЕРЕГАЮЩИЕ ТЕХНОЛОГИИ В РАБОТЕ С ДОШКОЛЬНИКАМИ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Андрей</dc:creator>
  <cp:lastModifiedBy>Elena</cp:lastModifiedBy>
  <cp:revision>43</cp:revision>
  <dcterms:created xsi:type="dcterms:W3CDTF">2015-10-22T12:02:22Z</dcterms:created>
  <dcterms:modified xsi:type="dcterms:W3CDTF">2016-11-07T04:41:44Z</dcterms:modified>
</cp:coreProperties>
</file>