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2" r:id="rId3"/>
    <p:sldId id="283" r:id="rId4"/>
    <p:sldId id="258" r:id="rId5"/>
    <p:sldId id="269" r:id="rId6"/>
    <p:sldId id="259" r:id="rId7"/>
    <p:sldId id="268" r:id="rId8"/>
    <p:sldId id="266" r:id="rId9"/>
    <p:sldId id="264" r:id="rId10"/>
    <p:sldId id="265" r:id="rId11"/>
    <p:sldId id="274" r:id="rId12"/>
    <p:sldId id="273" r:id="rId13"/>
    <p:sldId id="275" r:id="rId14"/>
    <p:sldId id="272" r:id="rId15"/>
    <p:sldId id="281" r:id="rId16"/>
    <p:sldId id="263" r:id="rId17"/>
    <p:sldId id="271" r:id="rId18"/>
    <p:sldId id="276" r:id="rId19"/>
    <p:sldId id="280" r:id="rId20"/>
    <p:sldId id="279" r:id="rId21"/>
    <p:sldId id="277" r:id="rId2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D0B6D-D53C-4614-90F2-E25278072A00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17AE9-3AA1-440D-843D-753B4C33F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2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17AE9-3AA1-440D-843D-753B4C33F53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1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5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9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7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5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6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5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4669-A9E2-4598-A945-89A2A3E38C4E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8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.jp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СОВРЕМЕННЫЕ </a:t>
            </a:r>
            <a:r>
              <a:rPr lang="ru-RU" sz="4000" b="1" dirty="0">
                <a:solidFill>
                  <a:srgbClr val="C00000"/>
                </a:solidFill>
              </a:rPr>
              <a:t>ЗДОРОВЬЕСБЕРЕГАЮЩИЕ ТЕХНОЛОГИИ В </a:t>
            </a:r>
            <a:r>
              <a:rPr lang="ru-RU" sz="4000" b="1" dirty="0" smtClean="0">
                <a:solidFill>
                  <a:srgbClr val="C00000"/>
                </a:solidFill>
              </a:rPr>
              <a:t>РАБОТЕ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 ДОШКОЛЬНИКАМИ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 НАРУШЕНИЯМИ РЕЧИ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941168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ПОДГОТОВИЛИ: учителя-логопеды                     МКДОУ № 451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Светлана Михайловна Барышникова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Елена Александровна Соловьева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Лариса </a:t>
            </a:r>
            <a:r>
              <a:rPr lang="ru-RU" b="1" dirty="0">
                <a:solidFill>
                  <a:srgbClr val="002060"/>
                </a:solidFill>
              </a:rPr>
              <a:t>Анатольевна </a:t>
            </a:r>
            <a:r>
              <a:rPr lang="ru-RU" b="1" dirty="0" smtClean="0">
                <a:solidFill>
                  <a:srgbClr val="002060"/>
                </a:solidFill>
              </a:rPr>
              <a:t>Чупина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Алёна Александровна Фокеева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56" y="-75236"/>
            <a:ext cx="9188896" cy="689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-79653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Дыхательная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гимнастика</a:t>
            </a:r>
          </a:p>
          <a:p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дыхательной гимнастики </a:t>
            </a:r>
            <a:r>
              <a:rPr 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направлены:</a:t>
            </a:r>
          </a:p>
          <a:p>
            <a:endParaRPr lang="ru-RU" sz="9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закрепление навыков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речевого дыхания;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силы, плавности, длительности выдоха;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мягкости и гибкости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умения правильно пользоваться голосом в зависимости от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ситуации)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орошее профилактическое средство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простудных заболеваний.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logoped-dou-67.ucoz.ru/statiy/25-1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2794"/>
            <a:ext cx="1966016" cy="113635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www.maam.ru/upload/blogs/93c8ab87b72881160923dbdf4db2f194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5143"/>
            <a:ext cx="2478063" cy="185743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8.depositphotos.com/1110663/841/i/950/depositphotos_8419654-Bub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25" y="1987383"/>
            <a:ext cx="3121150" cy="208076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enuda.ru/nuda/145/144749/144749_html_m75f39b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3" t="-933" b="-1"/>
          <a:stretch/>
        </p:blipFill>
        <p:spPr bwMode="auto">
          <a:xfrm>
            <a:off x="476564" y="3861048"/>
            <a:ext cx="1850625" cy="274025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s7009.vk.me/v7009668/75a/gdcGh5ZnGG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3" y="4581128"/>
            <a:ext cx="3157952" cy="210704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ds166.centerstart.ru/sites/ds166.centerstart.ru/files/huckvatolck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" y="1649047"/>
            <a:ext cx="2585616" cy="191352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aula.com.ru/sites/default/files/booksimages/Obuchenie%20detey%20plavaniyu/image3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21" y="4408341"/>
            <a:ext cx="2419350" cy="179546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720840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Зрительная гимнастика</a:t>
            </a:r>
          </a:p>
          <a:p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поможет: </a:t>
            </a:r>
            <a:endParaRPr lang="ru-RU" sz="32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циркуляцию крови в глазах</a:t>
            </a: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укрепить мышцы глаз;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способность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 человека к хорошему качеству зрения на разных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расстояниях (аккомодация)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img0.liveinternet.ru/images/foto/c/0/556/3828556/f_20376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99" y="5229200"/>
            <a:ext cx="1519065" cy="151906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08266" y="1631148"/>
            <a:ext cx="9288524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глазо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-двигательной функции можно  использовать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лабиринты.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упражнения так же способствуют  развитию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 внимания, мелкой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моторики и графомотрных навыков.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Хорошее профилактическое </a:t>
            </a:r>
            <a:r>
              <a:rPr lang="ru-RU" sz="3200" b="1" dirty="0" smtClean="0">
                <a:solidFill>
                  <a:srgbClr val="002060"/>
                </a:solidFill>
              </a:rPr>
              <a:t>средство дисграфии (нарушение письма).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MG_0706.JPG"/>
          <p:cNvPicPr>
            <a:picLocks noChangeAspect="1"/>
          </p:cNvPicPr>
          <p:nvPr/>
        </p:nvPicPr>
        <p:blipFill rotWithShape="1">
          <a:blip r:embed="rId3" cstate="print"/>
          <a:srcRect l="16927" t="19707" r="15766" b="16385"/>
          <a:stretch/>
        </p:blipFill>
        <p:spPr>
          <a:xfrm>
            <a:off x="3382759" y="4942931"/>
            <a:ext cx="2306473" cy="164249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 descr="IMG_0709.JPG"/>
          <p:cNvPicPr>
            <a:picLocks noChangeAspect="1"/>
          </p:cNvPicPr>
          <p:nvPr/>
        </p:nvPicPr>
        <p:blipFill rotWithShape="1">
          <a:blip r:embed="rId4" cstate="print"/>
          <a:srcRect r="7683"/>
          <a:stretch/>
        </p:blipFill>
        <p:spPr>
          <a:xfrm>
            <a:off x="467544" y="4437112"/>
            <a:ext cx="2376264" cy="193052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 descr="IMG_0708.JPG"/>
          <p:cNvPicPr>
            <a:picLocks noChangeAspect="1"/>
          </p:cNvPicPr>
          <p:nvPr/>
        </p:nvPicPr>
        <p:blipFill rotWithShape="1">
          <a:blip r:embed="rId5" cstate="print"/>
          <a:srcRect r="5264"/>
          <a:stretch/>
        </p:blipFill>
        <p:spPr>
          <a:xfrm>
            <a:off x="6012160" y="4437112"/>
            <a:ext cx="2592288" cy="205222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445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349633041_0_1ba94_659ffa1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1512168" cy="23042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1707773"/>
            <a:ext cx="68407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моторика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(двигательная активность ребенка в течении дня)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Её развитие способствует:</a:t>
            </a:r>
            <a:endParaRPr lang="ru-RU" sz="2800" b="1" u="sng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нормализации </a:t>
            </a:r>
            <a:r>
              <a:rPr lang="ru-RU" sz="2800" dirty="0">
                <a:solidFill>
                  <a:srgbClr val="002060"/>
                </a:solidFill>
              </a:rPr>
              <a:t>мышечного </a:t>
            </a:r>
            <a:r>
              <a:rPr lang="ru-RU" sz="2800" dirty="0" smtClean="0">
                <a:solidFill>
                  <a:srgbClr val="002060"/>
                </a:solidFill>
              </a:rPr>
              <a:t>тонуса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запоминанию </a:t>
            </a:r>
            <a:r>
              <a:rPr lang="ru-RU" sz="2800" dirty="0">
                <a:solidFill>
                  <a:srgbClr val="002060"/>
                </a:solidFill>
              </a:rPr>
              <a:t>серии двигательных </a:t>
            </a:r>
            <a:r>
              <a:rPr lang="ru-RU" sz="2800" dirty="0" smtClean="0">
                <a:solidFill>
                  <a:srgbClr val="002060"/>
                </a:solidFill>
              </a:rPr>
              <a:t>актов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развитию </a:t>
            </a:r>
            <a:r>
              <a:rPr lang="ru-RU" sz="2800" dirty="0">
                <a:solidFill>
                  <a:srgbClr val="002060"/>
                </a:solidFill>
              </a:rPr>
              <a:t>координации </a:t>
            </a:r>
            <a:r>
              <a:rPr lang="ru-RU" sz="2800" dirty="0" smtClean="0">
                <a:solidFill>
                  <a:srgbClr val="002060"/>
                </a:solidFill>
              </a:rPr>
              <a:t>движений;</a:t>
            </a:r>
            <a:endParaRPr lang="ru-RU"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развитию </a:t>
            </a:r>
            <a:r>
              <a:rPr lang="ru-RU" sz="2800" dirty="0">
                <a:solidFill>
                  <a:srgbClr val="002060"/>
                </a:solidFill>
              </a:rPr>
              <a:t>ориентировки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17662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349633041_0_1ba94_659ffa18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1512168" cy="23042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88096" y="1707773"/>
            <a:ext cx="690438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Утренняя гимнастика;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Подвижные игры со стихами (речь с движением);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Смена видов деятельности (с пассивной на активную);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Прогулки;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Занятия спортом (ОФП, бассейн…);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Танцы </a:t>
            </a:r>
          </a:p>
          <a:p>
            <a:pPr lvl="0" algn="ctr"/>
            <a:endParaRPr lang="ru-RU" sz="800" b="1" dirty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Хорошее </a:t>
            </a:r>
            <a:r>
              <a:rPr lang="ru-RU" sz="2800" b="1" dirty="0">
                <a:solidFill>
                  <a:srgbClr val="002060"/>
                </a:solidFill>
              </a:rPr>
              <a:t>профилактическое средство </a:t>
            </a:r>
            <a:r>
              <a:rPr lang="ru-RU" sz="2800" b="1" dirty="0" smtClean="0">
                <a:solidFill>
                  <a:srgbClr val="002060"/>
                </a:solidFill>
              </a:rPr>
              <a:t>гиподинамии (снижение двигательной  активности), простудных заболеваний.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8784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Мелкая моторика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развитию:</a:t>
            </a:r>
          </a:p>
          <a:p>
            <a:endParaRPr lang="ru-RU" sz="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движений мелких мышц кистей рук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межполушарного взаимодействия;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речевому развитию;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мыслительных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внимания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http://cs621323.vk.me/v621323601/98aa/e43gd8kQK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8" y="3429000"/>
            <a:ext cx="1971200" cy="15727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7975" y="1556793"/>
            <a:ext cx="64962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мелкую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моторику можно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помощью:</a:t>
            </a: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пальчиковых игр;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инезеологических упражнений;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«волшебных прищепок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раскрашивания, штриховки,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крупой, бусинами, пуговицами 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т.п.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Хорошее </a:t>
            </a:r>
            <a:r>
              <a:rPr lang="ru-RU" sz="2800" b="1" dirty="0">
                <a:solidFill>
                  <a:srgbClr val="002060"/>
                </a:solidFill>
              </a:rPr>
              <a:t>профилактическое средство дисграфии (нарушение письма).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MG_0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4608" y="3356992"/>
            <a:ext cx="1891274" cy="14184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098" name="Picture 2" descr="http://umama45.ru/images/companies/1/Kontent/%D1%84%D0%BE%D1%82%D0%BE%20%D0%B4%D0%BB%D1%8F%20%D1%81%D1%82%D0%B0%D1%82%D1%8C%D0%B8%2025%20%D1%81%D0%BF%D0%BE%D1%81%D0%BE%D0%B1%D0%BE%D0%B2.jpg?14413052142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17" y="1746130"/>
            <a:ext cx="1720880" cy="106219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cdn3.imgbb.ru/user/193/1931581/201508/256441354af138f7f015fa04aca0b4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cdn3.imgbb.ru/user/193/1931581/201508/256441354af138f7f015fa04aca0b44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Андрей\Desktop\256441354af138f7f015fa04aca0b4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2"/>
          <a:stretch/>
        </p:blipFill>
        <p:spPr bwMode="auto">
          <a:xfrm>
            <a:off x="6782467" y="4680380"/>
            <a:ext cx="1866924" cy="101193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mediasubs.ru/group/uploads/de/deti-nashe-schaste/image2/GM1Mi00Z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96" y="5591036"/>
            <a:ext cx="1948751" cy="11237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player.myshared.ru/470960/data/images/img1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68" y="2416357"/>
            <a:ext cx="1673079" cy="11566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12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56443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6.Самомассаж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(используется без специального мед. образования)</a:t>
            </a:r>
          </a:p>
          <a:p>
            <a:pPr marL="742950" indent="-742950">
              <a:buAutoNum type="arabicPeriod" startAt="15"/>
            </a:pP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самомассаж</a:t>
            </a: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воздействует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уровень снабжения организма кислородом и питательными веществами;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улучшает концентрацию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улучшает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тимулирует активные точки, расположенные на пальцах рук, лица, органах артикуляции;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нормализует мышечный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тонус;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снижению двигательной и эмоциональной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расторможенности;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иммунитет.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16.img.avito.st/640x480/1759051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19" y="5085184"/>
            <a:ext cx="2217035" cy="166277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1700808"/>
            <a:ext cx="474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самомассаж</a:t>
            </a:r>
          </a:p>
        </p:txBody>
      </p:sp>
      <p:pic>
        <p:nvPicPr>
          <p:cNvPr id="5122" name="Picture 2" descr="C:\Users\Андрей\Desktop\image1(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6" y="2461337"/>
            <a:ext cx="1096234" cy="119734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image2(3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58" y="2461337"/>
            <a:ext cx="1268447" cy="119734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дрей\Desktop\image3(4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46" y="2456609"/>
            <a:ext cx="1286477" cy="121436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дрей\Desktop\image4(3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70" y="2461337"/>
            <a:ext cx="1191142" cy="119114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ндрей\Desktop\image5(2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90" y="2397669"/>
            <a:ext cx="1192553" cy="125389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ндрей\Desktop\image6(2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46" y="2408489"/>
            <a:ext cx="1213523" cy="120354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ндрей\Desktop\image7(2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6" y="4077072"/>
            <a:ext cx="1120254" cy="129894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Андрей\Desktop\image8(2)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82" y="4086233"/>
            <a:ext cx="1268447" cy="129120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дрей\Desktop\image9(5)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81" y="4098543"/>
            <a:ext cx="1286477" cy="128978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ндрей\Desktop\image10(3)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70" y="4086233"/>
            <a:ext cx="1221439" cy="12897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Андрей\Desktop\image11(2)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21" y="4069328"/>
            <a:ext cx="1209887" cy="129894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Андрей\Desktop\image12(2)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47" y="4057560"/>
            <a:ext cx="1220126" cy="129258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Андрей\Desktop\image13(1)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1" y="5517232"/>
            <a:ext cx="1382553" cy="12992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Андрей\Desktop\image14(1)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17232"/>
            <a:ext cx="1368152" cy="12992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38545" y="1700808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34076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algn="just"/>
            <a:endParaRPr lang="ru-RU" sz="36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3600" b="1" u="sng" dirty="0" smtClean="0">
                <a:solidFill>
                  <a:srgbClr val="C00000"/>
                </a:solidFill>
                <a:latin typeface="Arial"/>
              </a:rPr>
              <a:t>Забота </a:t>
            </a:r>
            <a:r>
              <a:rPr lang="ru-RU" sz="3600" b="1" u="sng" dirty="0">
                <a:solidFill>
                  <a:srgbClr val="C00000"/>
                </a:solidFill>
                <a:latin typeface="Arial"/>
              </a:rPr>
              <a:t>о здоровье ребенка </a:t>
            </a:r>
            <a:r>
              <a:rPr lang="ru-RU" sz="3600" dirty="0" smtClean="0">
                <a:solidFill>
                  <a:srgbClr val="002060"/>
                </a:solidFill>
                <a:latin typeface="Arial"/>
              </a:rPr>
              <a:t>занимает </a:t>
            </a:r>
            <a:r>
              <a:rPr lang="ru-RU" sz="3600" dirty="0">
                <a:solidFill>
                  <a:srgbClr val="002060"/>
                </a:solidFill>
                <a:latin typeface="Arial"/>
              </a:rPr>
              <a:t>приоритетные позиции, так как любой стране нужны личности творческие, гармонично развитые, активные и </a:t>
            </a:r>
            <a:r>
              <a:rPr lang="ru-RU" sz="3600" b="1" u="sng" dirty="0" smtClean="0">
                <a:solidFill>
                  <a:srgbClr val="002060"/>
                </a:solidFill>
                <a:latin typeface="Arial"/>
              </a:rPr>
              <a:t>здоровые.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7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3658" y="1556792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спользование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здоровьесберегающих технологий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работе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 дошкольниками даёт положительные результаты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снижается уровень заболеваемости;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повышается работоспособность, выносливость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развивается общая и мелкая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моторика;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повышается речевая активность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развиваются психические процессы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формируются двигательные умения и навыки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увеличивается уровень социальной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адаптации.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2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5" y="2212505"/>
            <a:ext cx="74888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детей в Ваших руках!</a:t>
            </a:r>
            <a:endParaRPr lang="ru-RU" sz="7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08520" y="1556792"/>
            <a:ext cx="9252521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11" t="15287" r="7232"/>
          <a:stretch/>
        </p:blipFill>
        <p:spPr>
          <a:xfrm>
            <a:off x="1619672" y="2276872"/>
            <a:ext cx="6048672" cy="438918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507288" cy="108012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Аспекты здоровья</a:t>
            </a:r>
            <a:endParaRPr lang="ru-RU" sz="3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38545" y="1700808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404665"/>
            <a:ext cx="8352928" cy="656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algn="just"/>
            <a:endParaRPr lang="ru-RU" sz="3600" dirty="0">
              <a:solidFill>
                <a:srgbClr val="000000"/>
              </a:solidFill>
              <a:latin typeface="Arial"/>
            </a:endParaRPr>
          </a:p>
          <a:p>
            <a:r>
              <a:rPr lang="ru-RU" sz="3600" u="sng" dirty="0">
                <a:solidFill>
                  <a:srgbClr val="002060"/>
                </a:solidFill>
              </a:rPr>
              <a:t>До 3 лет </a:t>
            </a:r>
            <a:r>
              <a:rPr lang="ru-RU" sz="3600" dirty="0">
                <a:solidFill>
                  <a:srgbClr val="002060"/>
                </a:solidFill>
              </a:rPr>
              <a:t>речь и мышление  в своём 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развитии идут параллельно друг с другом.</a:t>
            </a:r>
          </a:p>
          <a:p>
            <a:endParaRPr lang="ru-RU" sz="1050" dirty="0">
              <a:solidFill>
                <a:srgbClr val="002060"/>
              </a:solidFill>
            </a:endParaRPr>
          </a:p>
          <a:p>
            <a:r>
              <a:rPr lang="ru-RU" sz="3600" u="sng" dirty="0">
                <a:solidFill>
                  <a:srgbClr val="002060"/>
                </a:solidFill>
              </a:rPr>
              <a:t>После 3 лет </a:t>
            </a:r>
            <a:r>
              <a:rPr lang="ru-RU" sz="3600" dirty="0">
                <a:solidFill>
                  <a:srgbClr val="002060"/>
                </a:solidFill>
              </a:rPr>
              <a:t>речь и мышление начинают взаимодействовать, развиваться совместно: отставание в речевом развитии влечёт за собой отставание в развитии мыслительной функции и наоборот.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Arial"/>
                <a:ea typeface="Calibri"/>
              </a:rPr>
              <a:t>Основная задача ДОУ  </a:t>
            </a:r>
            <a:r>
              <a:rPr lang="ru-RU" sz="3600" dirty="0" smtClean="0">
                <a:solidFill>
                  <a:srgbClr val="002060"/>
                </a:solidFill>
                <a:latin typeface="Arial"/>
                <a:ea typeface="Calibri"/>
              </a:rPr>
              <a:t>— создание </a:t>
            </a:r>
            <a:r>
              <a:rPr lang="ru-RU" sz="3600" dirty="0">
                <a:solidFill>
                  <a:srgbClr val="002060"/>
                </a:solidFill>
                <a:latin typeface="Arial"/>
                <a:ea typeface="Calibri"/>
              </a:rPr>
              <a:t>благоприятных условий для сохранения и улучшения здоровья детей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5911" y="2240748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1443841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3600" b="1" u="sng" dirty="0" smtClean="0">
              <a:solidFill>
                <a:srgbClr val="000000"/>
              </a:solidFill>
              <a:latin typeface="Arial"/>
            </a:endParaRPr>
          </a:p>
          <a:p>
            <a:pPr lvl="0" algn="just"/>
            <a:endParaRPr lang="ru-RU" sz="3600" b="1" u="sng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ru-RU" sz="3600" b="1" u="sng" dirty="0" smtClean="0">
                <a:solidFill>
                  <a:srgbClr val="C00000"/>
                </a:solidFill>
                <a:latin typeface="Arial"/>
              </a:rPr>
              <a:t>Дошкольный </a:t>
            </a:r>
            <a:r>
              <a:rPr lang="ru-RU" sz="3600" b="1" u="sng" dirty="0">
                <a:solidFill>
                  <a:srgbClr val="C00000"/>
                </a:solidFill>
                <a:latin typeface="Arial"/>
              </a:rPr>
              <a:t>возраст </a:t>
            </a:r>
            <a:r>
              <a:rPr lang="ru-RU" sz="3600" dirty="0" smtClean="0">
                <a:solidFill>
                  <a:srgbClr val="002060"/>
                </a:solidFill>
                <a:latin typeface="Arial"/>
              </a:rPr>
              <a:t>–период в </a:t>
            </a:r>
            <a:r>
              <a:rPr lang="ru-RU" sz="3600" dirty="0">
                <a:solidFill>
                  <a:srgbClr val="002060"/>
                </a:solidFill>
                <a:latin typeface="Arial"/>
              </a:rPr>
              <a:t>развитии </a:t>
            </a:r>
            <a:r>
              <a:rPr lang="ru-RU" sz="3600" dirty="0" smtClean="0">
                <a:solidFill>
                  <a:srgbClr val="002060"/>
                </a:solidFill>
                <a:latin typeface="Arial"/>
              </a:rPr>
              <a:t>ребенка, когда закладывается </a:t>
            </a:r>
            <a:r>
              <a:rPr lang="ru-RU" sz="3600" dirty="0">
                <a:solidFill>
                  <a:srgbClr val="002060"/>
                </a:solidFill>
                <a:latin typeface="Arial"/>
              </a:rPr>
              <a:t>фундамент его </a:t>
            </a:r>
            <a:r>
              <a:rPr lang="ru-RU" sz="3600" dirty="0" smtClean="0">
                <a:solidFill>
                  <a:srgbClr val="002060"/>
                </a:solidFill>
                <a:latin typeface="Arial"/>
              </a:rPr>
              <a:t>здоровья</a:t>
            </a:r>
            <a:endParaRPr lang="ru-RU" sz="3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6759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Здоровьесберегающие технологии –</a:t>
            </a:r>
            <a:r>
              <a:rPr lang="ru-RU" sz="3600" b="1" dirty="0">
                <a:solidFill>
                  <a:srgbClr val="002060"/>
                </a:solidFill>
                <a:latin typeface="Arial"/>
                <a:ea typeface="Calibri"/>
                <a:cs typeface="+mn-cs"/>
              </a:rPr>
              <a:t> </a:t>
            </a:r>
            <a:br>
              <a:rPr lang="ru-RU" sz="3600" b="1" dirty="0">
                <a:solidFill>
                  <a:srgbClr val="002060"/>
                </a:solidFill>
                <a:latin typeface="Arial"/>
                <a:ea typeface="Calibri"/>
                <a:cs typeface="+mn-cs"/>
              </a:rPr>
            </a:br>
            <a:r>
              <a:rPr lang="ru-RU" sz="3600" dirty="0">
                <a:solidFill>
                  <a:srgbClr val="002060"/>
                </a:solidFill>
                <a:latin typeface="Arial"/>
                <a:ea typeface="Calibri"/>
                <a:cs typeface="+mn-cs"/>
              </a:rPr>
              <a:t>перспективное средство развивающей работы с </a:t>
            </a:r>
            <a:r>
              <a:rPr lang="ru-RU" sz="3600" dirty="0" smtClean="0">
                <a:solidFill>
                  <a:srgbClr val="002060"/>
                </a:solidFill>
                <a:latin typeface="Arial"/>
                <a:ea typeface="Calibri"/>
                <a:cs typeface="+mn-cs"/>
              </a:rPr>
              <a:t>детьми:</a:t>
            </a:r>
            <a:r>
              <a:rPr lang="ru-RU" sz="36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5688632" cy="324036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Артикуляционная гимнастика;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Дыхательная гимнастика;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Зрительная гимнастика;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Общая моторика;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Мелкая моторика;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Самомассаж</a:t>
            </a:r>
          </a:p>
          <a:p>
            <a:pPr marL="514350" indent="-514350" algn="l">
              <a:buFont typeface="+mj-lt"/>
              <a:buAutoNum type="arabicPeriod"/>
            </a:pP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2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859340"/>
            <a:ext cx="9144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</a:t>
            </a:r>
            <a:endParaRPr lang="ru-RU" sz="2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поможет: </a:t>
            </a:r>
            <a:endParaRPr lang="ru-RU" sz="2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кровоснабжение артикуляционных органов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нервную проводимость;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подвижность артикуляционных органов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укрепить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мышечную систему языка, губ,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щёк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Хорошее профилактическое средство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для развития речи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Андрей\Desktop\_kZZ5pjsPS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2956" r="11592" b="50000"/>
          <a:stretch/>
        </p:blipFill>
        <p:spPr bwMode="auto">
          <a:xfrm>
            <a:off x="7355070" y="5877271"/>
            <a:ext cx="1533103" cy="89986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1408" y="1605283"/>
            <a:ext cx="894815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Здоровьесберегающие компоненты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:</a:t>
            </a:r>
            <a:endParaRPr lang="ru-RU" sz="3600" b="1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3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Андрей\Desktop\2293999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918">
            <a:off x="868111" y="2006099"/>
            <a:ext cx="3133159" cy="417754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gimnastika_dlja_detej_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010">
            <a:off x="5267172" y="2035813"/>
            <a:ext cx="3238648" cy="42115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542</Words>
  <Application>Microsoft Office PowerPoint</Application>
  <PresentationFormat>Экран (4:3)</PresentationFormat>
  <Paragraphs>138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СОВРЕМЕННЫЕ ЗДОРОВЬЕСБЕРЕГАЮЩИЕ ТЕХНОЛОГИИ В РАБОТЕ  С ДОШКОЛЬНИКАМИ  С НАРУШЕНИЯМИ РЕЧИ</vt:lpstr>
      <vt:lpstr>Презентация PowerPoint</vt:lpstr>
      <vt:lpstr>Аспекты здоровья</vt:lpstr>
      <vt:lpstr>Презентация PowerPoint</vt:lpstr>
      <vt:lpstr>Презентация PowerPoint</vt:lpstr>
      <vt:lpstr>Презентация PowerPoint</vt:lpstr>
      <vt:lpstr>Здоровьесберегающие технологии –  перспективное средство развивающей работы с детьми: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Андрей</dc:creator>
  <cp:lastModifiedBy>Elena</cp:lastModifiedBy>
  <cp:revision>51</cp:revision>
  <dcterms:created xsi:type="dcterms:W3CDTF">2015-10-22T12:02:22Z</dcterms:created>
  <dcterms:modified xsi:type="dcterms:W3CDTF">2017-11-27T08:27:04Z</dcterms:modified>
</cp:coreProperties>
</file>